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5" r:id="rId2"/>
  </p:sldMasterIdLst>
  <p:notesMasterIdLst>
    <p:notesMasterId r:id="rId37"/>
  </p:notesMasterIdLst>
  <p:sldIdLst>
    <p:sldId id="257" r:id="rId3"/>
    <p:sldId id="330" r:id="rId4"/>
    <p:sldId id="336" r:id="rId5"/>
    <p:sldId id="337" r:id="rId6"/>
    <p:sldId id="339" r:id="rId7"/>
    <p:sldId id="340" r:id="rId8"/>
    <p:sldId id="341" r:id="rId9"/>
    <p:sldId id="342" r:id="rId10"/>
    <p:sldId id="369" r:id="rId11"/>
    <p:sldId id="343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70" r:id="rId23"/>
    <p:sldId id="355" r:id="rId24"/>
    <p:sldId id="360" r:id="rId25"/>
    <p:sldId id="357" r:id="rId26"/>
    <p:sldId id="358" r:id="rId27"/>
    <p:sldId id="359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297" r:id="rId36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64"/>
    <a:srgbClr val="41B4E6"/>
    <a:srgbClr val="E61991"/>
    <a:srgbClr val="5D2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34" autoAdjust="0"/>
    <p:restoredTop sz="86379" autoAdjust="0"/>
  </p:normalViewPr>
  <p:slideViewPr>
    <p:cSldViewPr>
      <p:cViewPr varScale="1">
        <p:scale>
          <a:sx n="75" d="100"/>
          <a:sy n="75" d="100"/>
        </p:scale>
        <p:origin x="8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416" y="16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57BC8-421A-4E6C-B3CE-5024EDFB2146}" type="datetimeFigureOut">
              <a:rPr lang="en-AU" smtClean="0"/>
              <a:t>23/10/2017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10558-A87D-4A92-BE02-E6CFD12B2F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100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spcAft>
        <a:spcPts val="100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spcAft>
        <a:spcPts val="100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spcAft>
        <a:spcPts val="100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spcAft>
        <a:spcPts val="100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10558-A87D-4A92-BE02-E6CFD12B2FB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85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6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717032"/>
            <a:ext cx="10369152" cy="8389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9" b="8293"/>
          <a:stretch/>
        </p:blipFill>
        <p:spPr>
          <a:xfrm>
            <a:off x="0" y="5887222"/>
            <a:ext cx="12192000" cy="99816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002664"/>
          </a:solidFill>
          <a:ln>
            <a:solidFill>
              <a:srgbClr val="00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62" y="41570"/>
            <a:ext cx="1577876" cy="9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1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41B4E6"/>
          </a:solidFill>
          <a:ln>
            <a:solidFill>
              <a:srgbClr val="41B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365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365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95808" y="116632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AU" sz="400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73277" y="150777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" b="9438"/>
          <a:stretch/>
        </p:blipFill>
        <p:spPr>
          <a:xfrm>
            <a:off x="0" y="5894204"/>
            <a:ext cx="12192000" cy="9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E61991"/>
          </a:solidFill>
          <a:ln>
            <a:solidFill>
              <a:srgbClr val="E619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95808" y="116632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AU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365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365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08" y="144033"/>
            <a:ext cx="10972800" cy="72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10537"/>
          <a:stretch/>
        </p:blipFill>
        <p:spPr>
          <a:xfrm>
            <a:off x="0" y="5915144"/>
            <a:ext cx="12192000" cy="97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5D2C85"/>
          </a:solidFill>
          <a:ln>
            <a:solidFill>
              <a:srgbClr val="5D2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95808" y="116632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AU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365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365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508" y="139148"/>
            <a:ext cx="10972800" cy="72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 b="10009"/>
          <a:stretch/>
        </p:blipFill>
        <p:spPr>
          <a:xfrm>
            <a:off x="0" y="5922124"/>
            <a:ext cx="12192000" cy="9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002664"/>
          </a:solidFill>
          <a:ln>
            <a:solidFill>
              <a:srgbClr val="00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95808" y="116632"/>
            <a:ext cx="10972800" cy="72008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9" b="8293"/>
          <a:stretch/>
        </p:blipFill>
        <p:spPr>
          <a:xfrm>
            <a:off x="0" y="5887222"/>
            <a:ext cx="12192000" cy="9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41B4E6"/>
          </a:solidFill>
          <a:ln>
            <a:solidFill>
              <a:srgbClr val="41B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5808" y="116632"/>
            <a:ext cx="10972800" cy="72008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" b="9438"/>
          <a:stretch/>
        </p:blipFill>
        <p:spPr>
          <a:xfrm>
            <a:off x="0" y="5894204"/>
            <a:ext cx="12192000" cy="9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E61991"/>
          </a:solidFill>
          <a:ln>
            <a:solidFill>
              <a:srgbClr val="E619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5808" y="116632"/>
            <a:ext cx="10972800" cy="72008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10537"/>
          <a:stretch/>
        </p:blipFill>
        <p:spPr>
          <a:xfrm>
            <a:off x="0" y="5915144"/>
            <a:ext cx="12192000" cy="97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5D2C85"/>
          </a:solidFill>
          <a:ln>
            <a:solidFill>
              <a:srgbClr val="5D2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5808" y="116632"/>
            <a:ext cx="10972800" cy="72008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 b="10009"/>
          <a:stretch/>
        </p:blipFill>
        <p:spPr>
          <a:xfrm>
            <a:off x="0" y="5922124"/>
            <a:ext cx="12192000" cy="9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002664"/>
          </a:solidFill>
          <a:ln>
            <a:solidFill>
              <a:srgbClr val="00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50494"/>
            <a:ext cx="7315200" cy="566738"/>
          </a:xfrm>
        </p:spPr>
        <p:txBody>
          <a:bodyPr anchor="ctr"/>
          <a:lstStyle>
            <a:lvl1pPr algn="l">
              <a:defRPr sz="2000" b="1">
                <a:solidFill>
                  <a:srgbClr val="0026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58614"/>
            <a:ext cx="73152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83362"/>
            <a:ext cx="73152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595808" y="116632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AU" sz="40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9" b="8293"/>
          <a:stretch/>
        </p:blipFill>
        <p:spPr>
          <a:xfrm>
            <a:off x="0" y="5887222"/>
            <a:ext cx="12192000" cy="9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50494"/>
            <a:ext cx="7315200" cy="566738"/>
          </a:xfrm>
        </p:spPr>
        <p:txBody>
          <a:bodyPr anchor="ctr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58614"/>
            <a:ext cx="73152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83362"/>
            <a:ext cx="73152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95808" y="116632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AU" sz="40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" b="9438"/>
          <a:stretch/>
        </p:blipFill>
        <p:spPr>
          <a:xfrm>
            <a:off x="0" y="5894204"/>
            <a:ext cx="12192000" cy="9911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41B4E6"/>
          </a:solidFill>
          <a:ln>
            <a:solidFill>
              <a:srgbClr val="41B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16309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50494"/>
            <a:ext cx="7315200" cy="566738"/>
          </a:xfrm>
        </p:spPr>
        <p:txBody>
          <a:bodyPr anchor="ctr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58614"/>
            <a:ext cx="73152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83362"/>
            <a:ext cx="73152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95808" y="116632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AU" sz="40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10537"/>
          <a:stretch/>
        </p:blipFill>
        <p:spPr>
          <a:xfrm>
            <a:off x="0" y="5915144"/>
            <a:ext cx="12192000" cy="97024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E61991"/>
          </a:solidFill>
          <a:ln>
            <a:solidFill>
              <a:srgbClr val="E619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16309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1B4E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717032"/>
            <a:ext cx="10369152" cy="8389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" b="9438"/>
          <a:stretch/>
        </p:blipFill>
        <p:spPr>
          <a:xfrm>
            <a:off x="0" y="5866820"/>
            <a:ext cx="12192000" cy="99118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41B4E6"/>
          </a:solidFill>
          <a:ln>
            <a:solidFill>
              <a:srgbClr val="41B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42756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50494"/>
            <a:ext cx="7315200" cy="566738"/>
          </a:xfrm>
        </p:spPr>
        <p:txBody>
          <a:bodyPr anchor="ctr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58614"/>
            <a:ext cx="73152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83362"/>
            <a:ext cx="73152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95808" y="116632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AU" sz="40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 b="10009"/>
          <a:stretch/>
        </p:blipFill>
        <p:spPr>
          <a:xfrm>
            <a:off x="0" y="5922124"/>
            <a:ext cx="12192000" cy="96326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5D2C85"/>
          </a:solidFill>
          <a:ln>
            <a:solidFill>
              <a:srgbClr val="5D2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16309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1556793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26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859" y="292494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9" b="8293"/>
          <a:stretch/>
        </p:blipFill>
        <p:spPr>
          <a:xfrm>
            <a:off x="0" y="5887222"/>
            <a:ext cx="12192000" cy="99816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18995"/>
            <a:ext cx="12192000" cy="998162"/>
          </a:xfrm>
          <a:prstGeom prst="rect">
            <a:avLst/>
          </a:prstGeom>
          <a:solidFill>
            <a:srgbClr val="002664"/>
          </a:solidFill>
          <a:ln>
            <a:solidFill>
              <a:srgbClr val="00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5602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1556793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41B4E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2494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" b="9438"/>
          <a:stretch/>
        </p:blipFill>
        <p:spPr>
          <a:xfrm>
            <a:off x="0" y="5894204"/>
            <a:ext cx="12192000" cy="99118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41B4E6"/>
          </a:solidFill>
          <a:ln>
            <a:solidFill>
              <a:srgbClr val="41B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38694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1556793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E619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5" y="2906713"/>
            <a:ext cx="104148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10537"/>
          <a:stretch/>
        </p:blipFill>
        <p:spPr>
          <a:xfrm>
            <a:off x="0" y="5915144"/>
            <a:ext cx="12192000" cy="97024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E61991"/>
          </a:solidFill>
          <a:ln>
            <a:solidFill>
              <a:srgbClr val="E619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41006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1556793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5D2C8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461" y="292494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 b="10009"/>
          <a:stretch/>
        </p:blipFill>
        <p:spPr>
          <a:xfrm>
            <a:off x="0" y="5922124"/>
            <a:ext cx="12192000" cy="96326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5D2C85"/>
          </a:solidFill>
          <a:ln>
            <a:solidFill>
              <a:srgbClr val="5D2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207090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002664"/>
          </a:solidFill>
          <a:ln>
            <a:solidFill>
              <a:srgbClr val="00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412776"/>
            <a:ext cx="4011084" cy="946026"/>
          </a:xfrm>
        </p:spPr>
        <p:txBody>
          <a:bodyPr anchor="ctr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12777"/>
            <a:ext cx="6815667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5283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595808" y="116632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AU" sz="40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9" b="8293"/>
          <a:stretch/>
        </p:blipFill>
        <p:spPr>
          <a:xfrm>
            <a:off x="0" y="5887222"/>
            <a:ext cx="12192000" cy="9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412776"/>
            <a:ext cx="4011084" cy="946026"/>
          </a:xfrm>
        </p:spPr>
        <p:txBody>
          <a:bodyPr anchor="ctr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12777"/>
            <a:ext cx="6815667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5283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95808" y="116632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AU" sz="40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" b="9438"/>
          <a:stretch/>
        </p:blipFill>
        <p:spPr>
          <a:xfrm>
            <a:off x="0" y="5894204"/>
            <a:ext cx="12192000" cy="9911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41B4E6"/>
          </a:solidFill>
          <a:ln>
            <a:solidFill>
              <a:srgbClr val="41B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37950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412776"/>
            <a:ext cx="4011084" cy="946026"/>
          </a:xfrm>
        </p:spPr>
        <p:txBody>
          <a:bodyPr anchor="ctr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12777"/>
            <a:ext cx="6815667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5283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95808" y="116632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AU" sz="40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10537"/>
          <a:stretch/>
        </p:blipFill>
        <p:spPr>
          <a:xfrm>
            <a:off x="0" y="5915144"/>
            <a:ext cx="12192000" cy="97024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E61991"/>
          </a:solidFill>
          <a:ln>
            <a:solidFill>
              <a:srgbClr val="E619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25065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412776"/>
            <a:ext cx="4011084" cy="946026"/>
          </a:xfrm>
        </p:spPr>
        <p:txBody>
          <a:bodyPr anchor="ctr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12777"/>
            <a:ext cx="6815667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5283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95808" y="116632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AU" sz="40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 b="10009"/>
          <a:stretch/>
        </p:blipFill>
        <p:spPr>
          <a:xfrm>
            <a:off x="0" y="5922124"/>
            <a:ext cx="12192000" cy="96326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5D2C85"/>
          </a:solidFill>
          <a:ln>
            <a:solidFill>
              <a:srgbClr val="5D2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300194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57E-F92B-514B-B3B9-2A94B9844840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F154-6082-2A47-AB78-7A76354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619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717032"/>
            <a:ext cx="10369152" cy="8389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10537"/>
          <a:stretch/>
        </p:blipFill>
        <p:spPr>
          <a:xfrm>
            <a:off x="0" y="5915144"/>
            <a:ext cx="12192000" cy="97024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E61991"/>
          </a:solidFill>
          <a:ln>
            <a:solidFill>
              <a:srgbClr val="E619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42756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57E-F92B-514B-B3B9-2A94B9844840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F154-6082-2A47-AB78-7A76354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02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57E-F92B-514B-B3B9-2A94B9844840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F154-6082-2A47-AB78-7A76354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76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57E-F92B-514B-B3B9-2A94B9844840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F154-6082-2A47-AB78-7A76354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85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57E-F92B-514B-B3B9-2A94B9844840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F154-6082-2A47-AB78-7A76354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46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57E-F92B-514B-B3B9-2A94B9844840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F154-6082-2A47-AB78-7A76354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69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57E-F92B-514B-B3B9-2A94B9844840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F154-6082-2A47-AB78-7A76354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1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57E-F92B-514B-B3B9-2A94B9844840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F154-6082-2A47-AB78-7A76354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15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57E-F92B-514B-B3B9-2A94B9844840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F154-6082-2A47-AB78-7A76354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1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57E-F92B-514B-B3B9-2A94B9844840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F154-6082-2A47-AB78-7A76354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4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57E-F92B-514B-B3B9-2A94B9844840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F154-6082-2A47-AB78-7A76354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5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D2C8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717032"/>
            <a:ext cx="10369152" cy="8389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 b="10009"/>
          <a:stretch/>
        </p:blipFill>
        <p:spPr>
          <a:xfrm>
            <a:off x="0" y="5922124"/>
            <a:ext cx="12192000" cy="96326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5D2C85"/>
          </a:solidFill>
          <a:ln>
            <a:solidFill>
              <a:srgbClr val="5D2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8819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002664"/>
          </a:solidFill>
          <a:ln>
            <a:solidFill>
              <a:srgbClr val="00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08" y="116632"/>
            <a:ext cx="10972800" cy="72008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6085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9" b="8293"/>
          <a:stretch/>
        </p:blipFill>
        <p:spPr>
          <a:xfrm>
            <a:off x="-12340" y="5859838"/>
            <a:ext cx="12216680" cy="998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695" y="44624"/>
            <a:ext cx="1546721" cy="93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15408" y="61763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8E9AB0-95D1-544E-9379-F7AADD68022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77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7384"/>
            <a:ext cx="12192000" cy="998162"/>
          </a:xfrm>
          <a:prstGeom prst="rect">
            <a:avLst/>
          </a:prstGeom>
          <a:solidFill>
            <a:srgbClr val="41B4E6"/>
          </a:solidFill>
          <a:ln>
            <a:solidFill>
              <a:srgbClr val="41B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5808" y="116632"/>
            <a:ext cx="10972800" cy="72008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6085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" b="9438"/>
          <a:stretch/>
        </p:blipFill>
        <p:spPr>
          <a:xfrm>
            <a:off x="0" y="5894204"/>
            <a:ext cx="12192000" cy="9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E61991"/>
          </a:solidFill>
          <a:ln>
            <a:solidFill>
              <a:srgbClr val="E619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5808" y="116632"/>
            <a:ext cx="10972800" cy="72008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6085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10537"/>
          <a:stretch/>
        </p:blipFill>
        <p:spPr>
          <a:xfrm>
            <a:off x="0" y="5915144"/>
            <a:ext cx="12192000" cy="97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5D2C85"/>
          </a:solidFill>
          <a:ln>
            <a:solidFill>
              <a:srgbClr val="5D2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5808" y="116632"/>
            <a:ext cx="10972800" cy="72008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6085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 b="10009"/>
          <a:stretch/>
        </p:blipFill>
        <p:spPr>
          <a:xfrm>
            <a:off x="0" y="5922124"/>
            <a:ext cx="12192000" cy="9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196"/>
            <a:ext cx="12192000" cy="998162"/>
          </a:xfrm>
          <a:prstGeom prst="rect">
            <a:avLst/>
          </a:prstGeom>
          <a:solidFill>
            <a:srgbClr val="002664"/>
          </a:solidFill>
          <a:ln>
            <a:solidFill>
              <a:srgbClr val="00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365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365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595808" y="116632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AU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08" y="133313"/>
            <a:ext cx="10972800" cy="72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9" b="8293"/>
          <a:stretch/>
        </p:blipFill>
        <p:spPr>
          <a:xfrm>
            <a:off x="-13792" y="5887222"/>
            <a:ext cx="12192000" cy="9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7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1"/>
            <a:ext cx="109728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579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3" r:id="rId4"/>
    <p:sldLayoutId id="2147483650" r:id="rId5"/>
    <p:sldLayoutId id="2147483660" r:id="rId6"/>
    <p:sldLayoutId id="2147483661" r:id="rId7"/>
    <p:sldLayoutId id="2147483662" r:id="rId8"/>
    <p:sldLayoutId id="2147483652" r:id="rId9"/>
    <p:sldLayoutId id="2147483671" r:id="rId10"/>
    <p:sldLayoutId id="2147483670" r:id="rId11"/>
    <p:sldLayoutId id="2147483669" r:id="rId12"/>
    <p:sldLayoutId id="2147483655" r:id="rId13"/>
    <p:sldLayoutId id="2147483686" r:id="rId14"/>
    <p:sldLayoutId id="2147483685" r:id="rId15"/>
    <p:sldLayoutId id="2147483684" r:id="rId16"/>
    <p:sldLayoutId id="2147483657" r:id="rId17"/>
    <p:sldLayoutId id="2147483680" r:id="rId18"/>
    <p:sldLayoutId id="2147483679" r:id="rId19"/>
    <p:sldLayoutId id="2147483678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157E-F92B-514B-B3B9-2A94B9844840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F154-6082-2A47-AB78-7A76354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8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.png"/><Relationship Id="rId21" Type="http://schemas.openxmlformats.org/officeDocument/2006/relationships/image" Target="../media/image46.pn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63" Type="http://schemas.openxmlformats.org/officeDocument/2006/relationships/image" Target="../media/image88.png"/><Relationship Id="rId68" Type="http://schemas.openxmlformats.org/officeDocument/2006/relationships/image" Target="../media/image93.png"/><Relationship Id="rId84" Type="http://schemas.openxmlformats.org/officeDocument/2006/relationships/image" Target="../media/image109.png"/><Relationship Id="rId89" Type="http://schemas.openxmlformats.org/officeDocument/2006/relationships/image" Target="../media/image114.png"/><Relationship Id="rId7" Type="http://schemas.openxmlformats.org/officeDocument/2006/relationships/image" Target="../media/image32.png"/><Relationship Id="rId71" Type="http://schemas.openxmlformats.org/officeDocument/2006/relationships/image" Target="../media/image96.png"/><Relationship Id="rId92" Type="http://schemas.openxmlformats.org/officeDocument/2006/relationships/image" Target="../media/image117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9" Type="http://schemas.openxmlformats.org/officeDocument/2006/relationships/image" Target="../media/image54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70.png"/><Relationship Id="rId53" Type="http://schemas.openxmlformats.org/officeDocument/2006/relationships/image" Target="../media/image78.png"/><Relationship Id="rId58" Type="http://schemas.openxmlformats.org/officeDocument/2006/relationships/image" Target="../media/image83.png"/><Relationship Id="rId66" Type="http://schemas.openxmlformats.org/officeDocument/2006/relationships/image" Target="../media/image91.png"/><Relationship Id="rId74" Type="http://schemas.openxmlformats.org/officeDocument/2006/relationships/image" Target="../media/image99.png"/><Relationship Id="rId79" Type="http://schemas.openxmlformats.org/officeDocument/2006/relationships/image" Target="../media/image104.png"/><Relationship Id="rId87" Type="http://schemas.openxmlformats.org/officeDocument/2006/relationships/image" Target="../media/image112.png"/><Relationship Id="rId102" Type="http://schemas.openxmlformats.org/officeDocument/2006/relationships/image" Target="../media/image25.emf"/><Relationship Id="rId5" Type="http://schemas.openxmlformats.org/officeDocument/2006/relationships/image" Target="../media/image30.png"/><Relationship Id="rId61" Type="http://schemas.openxmlformats.org/officeDocument/2006/relationships/image" Target="../media/image86.png"/><Relationship Id="rId82" Type="http://schemas.openxmlformats.org/officeDocument/2006/relationships/image" Target="../media/image107.png"/><Relationship Id="rId90" Type="http://schemas.openxmlformats.org/officeDocument/2006/relationships/image" Target="../media/image115.png"/><Relationship Id="rId95" Type="http://schemas.openxmlformats.org/officeDocument/2006/relationships/image" Target="../media/image120.png"/><Relationship Id="rId19" Type="http://schemas.openxmlformats.org/officeDocument/2006/relationships/image" Target="../media/image4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56" Type="http://schemas.openxmlformats.org/officeDocument/2006/relationships/image" Target="../media/image81.png"/><Relationship Id="rId64" Type="http://schemas.openxmlformats.org/officeDocument/2006/relationships/image" Target="../media/image89.png"/><Relationship Id="rId69" Type="http://schemas.openxmlformats.org/officeDocument/2006/relationships/image" Target="../media/image94.png"/><Relationship Id="rId77" Type="http://schemas.openxmlformats.org/officeDocument/2006/relationships/image" Target="../media/image102.png"/><Relationship Id="rId100" Type="http://schemas.openxmlformats.org/officeDocument/2006/relationships/image" Target="../media/image125.png"/><Relationship Id="rId8" Type="http://schemas.openxmlformats.org/officeDocument/2006/relationships/image" Target="../media/image33.png"/><Relationship Id="rId51" Type="http://schemas.openxmlformats.org/officeDocument/2006/relationships/image" Target="../media/image76.png"/><Relationship Id="rId72" Type="http://schemas.openxmlformats.org/officeDocument/2006/relationships/image" Target="../media/image97.png"/><Relationship Id="rId80" Type="http://schemas.openxmlformats.org/officeDocument/2006/relationships/image" Target="../media/image105.png"/><Relationship Id="rId85" Type="http://schemas.openxmlformats.org/officeDocument/2006/relationships/image" Target="../media/image110.png"/><Relationship Id="rId93" Type="http://schemas.openxmlformats.org/officeDocument/2006/relationships/image" Target="../media/image118.png"/><Relationship Id="rId98" Type="http://schemas.openxmlformats.org/officeDocument/2006/relationships/image" Target="../media/image123.png"/><Relationship Id="rId3" Type="http://schemas.openxmlformats.org/officeDocument/2006/relationships/image" Target="../media/image28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46" Type="http://schemas.openxmlformats.org/officeDocument/2006/relationships/image" Target="../media/image71.png"/><Relationship Id="rId59" Type="http://schemas.openxmlformats.org/officeDocument/2006/relationships/image" Target="../media/image84.png"/><Relationship Id="rId67" Type="http://schemas.openxmlformats.org/officeDocument/2006/relationships/image" Target="../media/image92.png"/><Relationship Id="rId103" Type="http://schemas.openxmlformats.org/officeDocument/2006/relationships/image" Target="../media/image26.emf"/><Relationship Id="rId20" Type="http://schemas.openxmlformats.org/officeDocument/2006/relationships/image" Target="../media/image45.png"/><Relationship Id="rId41" Type="http://schemas.openxmlformats.org/officeDocument/2006/relationships/image" Target="../media/image66.png"/><Relationship Id="rId54" Type="http://schemas.openxmlformats.org/officeDocument/2006/relationships/image" Target="../media/image79.png"/><Relationship Id="rId62" Type="http://schemas.openxmlformats.org/officeDocument/2006/relationships/image" Target="../media/image87.png"/><Relationship Id="rId70" Type="http://schemas.openxmlformats.org/officeDocument/2006/relationships/image" Target="../media/image95.png"/><Relationship Id="rId75" Type="http://schemas.openxmlformats.org/officeDocument/2006/relationships/image" Target="../media/image100.png"/><Relationship Id="rId83" Type="http://schemas.openxmlformats.org/officeDocument/2006/relationships/image" Target="../media/image108.png"/><Relationship Id="rId88" Type="http://schemas.openxmlformats.org/officeDocument/2006/relationships/image" Target="../media/image113.png"/><Relationship Id="rId91" Type="http://schemas.openxmlformats.org/officeDocument/2006/relationships/image" Target="../media/image116.png"/><Relationship Id="rId96" Type="http://schemas.openxmlformats.org/officeDocument/2006/relationships/image" Target="../media/image1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49" Type="http://schemas.openxmlformats.org/officeDocument/2006/relationships/image" Target="../media/image74.png"/><Relationship Id="rId57" Type="http://schemas.openxmlformats.org/officeDocument/2006/relationships/image" Target="../media/image82.png"/><Relationship Id="rId10" Type="http://schemas.openxmlformats.org/officeDocument/2006/relationships/image" Target="../media/image35.png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52" Type="http://schemas.openxmlformats.org/officeDocument/2006/relationships/image" Target="../media/image77.png"/><Relationship Id="rId60" Type="http://schemas.openxmlformats.org/officeDocument/2006/relationships/image" Target="../media/image85.png"/><Relationship Id="rId65" Type="http://schemas.openxmlformats.org/officeDocument/2006/relationships/image" Target="../media/image90.png"/><Relationship Id="rId73" Type="http://schemas.openxmlformats.org/officeDocument/2006/relationships/image" Target="../media/image98.png"/><Relationship Id="rId78" Type="http://schemas.openxmlformats.org/officeDocument/2006/relationships/image" Target="../media/image103.png"/><Relationship Id="rId81" Type="http://schemas.openxmlformats.org/officeDocument/2006/relationships/image" Target="../media/image106.png"/><Relationship Id="rId86" Type="http://schemas.openxmlformats.org/officeDocument/2006/relationships/image" Target="../media/image111.png"/><Relationship Id="rId94" Type="http://schemas.openxmlformats.org/officeDocument/2006/relationships/image" Target="../media/image119.png"/><Relationship Id="rId99" Type="http://schemas.openxmlformats.org/officeDocument/2006/relationships/image" Target="../media/image124.png"/><Relationship Id="rId101" Type="http://schemas.openxmlformats.org/officeDocument/2006/relationships/image" Target="../media/image12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9" Type="http://schemas.openxmlformats.org/officeDocument/2006/relationships/image" Target="../media/image64.png"/><Relationship Id="rId34" Type="http://schemas.openxmlformats.org/officeDocument/2006/relationships/image" Target="../media/image59.png"/><Relationship Id="rId50" Type="http://schemas.openxmlformats.org/officeDocument/2006/relationships/image" Target="../media/image75.png"/><Relationship Id="rId55" Type="http://schemas.openxmlformats.org/officeDocument/2006/relationships/image" Target="../media/image80.png"/><Relationship Id="rId76" Type="http://schemas.openxmlformats.org/officeDocument/2006/relationships/image" Target="../media/image101.png"/><Relationship Id="rId97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56792"/>
            <a:ext cx="10363200" cy="1470025"/>
          </a:xfrm>
        </p:spPr>
        <p:txBody>
          <a:bodyPr>
            <a:normAutofit/>
          </a:bodyPr>
          <a:lstStyle/>
          <a:p>
            <a:r>
              <a:rPr lang="en-AU" dirty="0" smtClean="0"/>
              <a:t>Laboratory testing for von Willebrand disease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1424" y="3600451"/>
            <a:ext cx="10369152" cy="2060797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  <a:defRPr/>
            </a:pPr>
            <a:r>
              <a:rPr lang="en-AU" dirty="0">
                <a:solidFill>
                  <a:schemeClr val="tx1"/>
                </a:solidFill>
              </a:rPr>
              <a:t>Emmanuel J Favaloro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Haematology</a:t>
            </a:r>
            <a:r>
              <a:rPr lang="en-US" dirty="0">
                <a:solidFill>
                  <a:schemeClr val="tx1"/>
                </a:solidFill>
              </a:rPr>
              <a:t>, ICPMR, Westmead Hospital</a:t>
            </a:r>
          </a:p>
          <a:p>
            <a:pPr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October, </a:t>
            </a:r>
            <a:r>
              <a:rPr lang="en-US" sz="2000" dirty="0">
                <a:solidFill>
                  <a:schemeClr val="tx1"/>
                </a:solidFill>
              </a:rPr>
              <a:t>2017</a:t>
            </a:r>
          </a:p>
          <a:p>
            <a:pPr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</a:rPr>
              <a:t>emmanuel.favaloro@health.nsw.gov.au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VWF </a:t>
            </a:r>
            <a:r>
              <a:rPr lang="en-US" dirty="0" smtClean="0"/>
              <a:t>‘activity assays’ </a:t>
            </a:r>
            <a:r>
              <a:rPr lang="en-US" dirty="0"/>
              <a:t>– Australian trends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0495" y="5474456"/>
            <a:ext cx="475932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+mn-lt"/>
              </a:rPr>
              <a:t>Updated from Favaloro &amp; Mohammed. </a:t>
            </a:r>
            <a:r>
              <a:rPr lang="en-US" sz="1200" dirty="0" err="1">
                <a:latin typeface="+mn-lt"/>
              </a:rPr>
              <a:t>Thromb</a:t>
            </a:r>
            <a:r>
              <a:rPr lang="en-US" sz="1200" dirty="0">
                <a:latin typeface="+mn-lt"/>
              </a:rPr>
              <a:t> Res 2014. </a:t>
            </a:r>
            <a:r>
              <a:rPr lang="en-AU" sz="1200" dirty="0">
                <a:latin typeface="+mn-lt"/>
              </a:rPr>
              <a:t>134:1292–1300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133903"/>
              </p:ext>
            </p:extLst>
          </p:nvPr>
        </p:nvGraphicFramePr>
        <p:xfrm>
          <a:off x="422464" y="1225984"/>
          <a:ext cx="6249600" cy="38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rism Project" r:id="rId3" imgW="7812000" imgH="4824000" progId="Prism5.Document">
                  <p:embed/>
                </p:oleObj>
              </mc:Choice>
              <mc:Fallback>
                <p:oleObj name="Prism Project" r:id="rId3" imgW="7812000" imgH="4824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464" y="1225984"/>
                        <a:ext cx="6249600" cy="385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511934"/>
              </p:ext>
            </p:extLst>
          </p:nvPr>
        </p:nvGraphicFramePr>
        <p:xfrm>
          <a:off x="7608168" y="1225984"/>
          <a:ext cx="3369600" cy="38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rism Project" r:id="rId5" imgW="4212000" imgH="4824000" progId="Prism5.Document">
                  <p:embed/>
                </p:oleObj>
              </mc:Choice>
              <mc:Fallback>
                <p:oleObj name="Prism Project" r:id="rId5" imgW="4212000" imgH="4824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08168" y="1225984"/>
                        <a:ext cx="3369600" cy="385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/>
              <a:t>Measurement of VWF protein </a:t>
            </a:r>
            <a:r>
              <a:rPr lang="en-US" altLang="en-US" sz="2800" dirty="0" smtClean="0"/>
              <a:t>level - </a:t>
            </a:r>
            <a:r>
              <a:rPr lang="en-US" altLang="en-US" sz="2800" dirty="0"/>
              <a:t>‘Antigen’ (</a:t>
            </a:r>
            <a:r>
              <a:rPr lang="en-US" altLang="en-US" sz="2800" dirty="0" err="1"/>
              <a:t>VWF:Ag</a:t>
            </a:r>
            <a:r>
              <a:rPr lang="en-US" altLang="en-US" sz="2800" dirty="0"/>
              <a:t>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63352" y="1247552"/>
            <a:ext cx="7500938" cy="4557712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63352" y="1096739"/>
            <a:ext cx="7500938" cy="207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" name="Freeform 9"/>
          <p:cNvSpPr/>
          <p:nvPr/>
        </p:nvSpPr>
        <p:spPr>
          <a:xfrm>
            <a:off x="595140" y="4479702"/>
            <a:ext cx="873125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879302" y="4855939"/>
            <a:ext cx="304800" cy="949325"/>
            <a:chOff x="1502780" y="5194076"/>
            <a:chExt cx="304803" cy="949549"/>
          </a:xfrm>
        </p:grpSpPr>
        <p:cxnSp>
          <p:nvCxnSpPr>
            <p:cNvPr id="12" name="Straight Connector 11"/>
            <p:cNvCxnSpPr/>
            <p:nvPr/>
          </p:nvCxnSpPr>
          <p:spPr>
            <a:xfrm rot="5400000" flipH="1" flipV="1">
              <a:off x="1355867" y="5844311"/>
              <a:ext cx="598628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1403520" y="5293336"/>
              <a:ext cx="350921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556716" y="5306833"/>
              <a:ext cx="349332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44465" y="5205189"/>
            <a:ext cx="185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(Rabbit) </a:t>
            </a:r>
            <a:r>
              <a:rPr lang="en-US" altLang="en-US" sz="1800" b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-VWF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782590" y="4500339"/>
            <a:ext cx="696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VWF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4657552" y="4855939"/>
            <a:ext cx="304800" cy="949325"/>
            <a:chOff x="1502780" y="5194076"/>
            <a:chExt cx="304803" cy="949549"/>
          </a:xfrm>
        </p:grpSpPr>
        <p:cxnSp>
          <p:nvCxnSpPr>
            <p:cNvPr id="18" name="Straight Connector 17"/>
            <p:cNvCxnSpPr/>
            <p:nvPr/>
          </p:nvCxnSpPr>
          <p:spPr>
            <a:xfrm rot="5400000" flipH="1" flipV="1">
              <a:off x="1355867" y="5844311"/>
              <a:ext cx="598628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1403520" y="5293336"/>
              <a:ext cx="350921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1556716" y="5306833"/>
              <a:ext cx="349332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5441777" y="4855939"/>
            <a:ext cx="304800" cy="949325"/>
            <a:chOff x="1502780" y="5194076"/>
            <a:chExt cx="304803" cy="949549"/>
          </a:xfrm>
        </p:grpSpPr>
        <p:cxnSp>
          <p:nvCxnSpPr>
            <p:cNvPr id="23" name="Straight Connector 22"/>
            <p:cNvCxnSpPr/>
            <p:nvPr/>
          </p:nvCxnSpPr>
          <p:spPr>
            <a:xfrm rot="5400000" flipH="1" flipV="1">
              <a:off x="1355867" y="5844311"/>
              <a:ext cx="598628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1403520" y="5293336"/>
              <a:ext cx="350921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1556716" y="5306833"/>
              <a:ext cx="349332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6224415" y="4855939"/>
            <a:ext cx="304800" cy="949325"/>
            <a:chOff x="1502780" y="5194076"/>
            <a:chExt cx="304803" cy="949549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1355867" y="5844311"/>
              <a:ext cx="598628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1403520" y="5293336"/>
              <a:ext cx="350921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1556716" y="5306833"/>
              <a:ext cx="349332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7008640" y="4855939"/>
            <a:ext cx="304800" cy="949325"/>
            <a:chOff x="1502780" y="5194076"/>
            <a:chExt cx="304803" cy="949549"/>
          </a:xfrm>
        </p:grpSpPr>
        <p:cxnSp>
          <p:nvCxnSpPr>
            <p:cNvPr id="31" name="Straight Connector 30"/>
            <p:cNvCxnSpPr/>
            <p:nvPr/>
          </p:nvCxnSpPr>
          <p:spPr>
            <a:xfrm rot="5400000" flipH="1" flipV="1">
              <a:off x="1355867" y="5844311"/>
              <a:ext cx="598628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1403520" y="5293336"/>
              <a:ext cx="350921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1556716" y="5306833"/>
              <a:ext cx="349332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 33"/>
          <p:cNvSpPr/>
          <p:nvPr/>
        </p:nvSpPr>
        <p:spPr>
          <a:xfrm>
            <a:off x="4619452" y="4233639"/>
            <a:ext cx="2724150" cy="542925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5" name="Rectangle 48"/>
          <p:cNvSpPr>
            <a:spLocks noChangeArrowheads="1"/>
          </p:cNvSpPr>
          <p:nvPr/>
        </p:nvSpPr>
        <p:spPr bwMode="auto">
          <a:xfrm>
            <a:off x="1544465" y="3809777"/>
            <a:ext cx="279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Labeled (Rabbit) </a:t>
            </a:r>
            <a:r>
              <a:rPr lang="en-US" altLang="en-US" sz="1800" b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-VWF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grpSp>
        <p:nvGrpSpPr>
          <p:cNvPr id="36" name="Group 51"/>
          <p:cNvGrpSpPr>
            <a:grpSpLocks/>
          </p:cNvGrpSpPr>
          <p:nvPr/>
        </p:nvGrpSpPr>
        <p:grpSpPr bwMode="auto">
          <a:xfrm>
            <a:off x="879302" y="3284314"/>
            <a:ext cx="1055688" cy="949325"/>
            <a:chOff x="1502781" y="3622451"/>
            <a:chExt cx="1057060" cy="949549"/>
          </a:xfrm>
        </p:grpSpPr>
        <p:grpSp>
          <p:nvGrpSpPr>
            <p:cNvPr id="37" name="Group 40"/>
            <p:cNvGrpSpPr>
              <a:grpSpLocks/>
            </p:cNvGrpSpPr>
            <p:nvPr/>
          </p:nvGrpSpPr>
          <p:grpSpPr bwMode="auto">
            <a:xfrm flipV="1">
              <a:off x="1502781" y="3622452"/>
              <a:ext cx="305196" cy="949549"/>
              <a:chOff x="1502780" y="5194075"/>
              <a:chExt cx="305196" cy="949549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1356063" y="5844310"/>
                <a:ext cx="598629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V="1">
                <a:off x="1403619" y="5293236"/>
                <a:ext cx="350920" cy="152598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1557011" y="5306734"/>
                <a:ext cx="349332" cy="152598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1655379" y="3854281"/>
              <a:ext cx="2320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50"/>
            <p:cNvSpPr>
              <a:spLocks noChangeArrowheads="1"/>
            </p:cNvSpPr>
            <p:nvPr/>
          </p:nvSpPr>
          <p:spPr bwMode="auto">
            <a:xfrm>
              <a:off x="1887862" y="3659966"/>
              <a:ext cx="671979" cy="36933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HRP</a:t>
              </a:r>
              <a:endParaRPr lang="en-AU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52"/>
          <p:cNvGrpSpPr>
            <a:grpSpLocks/>
          </p:cNvGrpSpPr>
          <p:nvPr/>
        </p:nvGrpSpPr>
        <p:grpSpPr bwMode="auto">
          <a:xfrm>
            <a:off x="4619452" y="3270027"/>
            <a:ext cx="1057275" cy="949325"/>
            <a:chOff x="1502781" y="3622451"/>
            <a:chExt cx="1057060" cy="949549"/>
          </a:xfrm>
        </p:grpSpPr>
        <p:grpSp>
          <p:nvGrpSpPr>
            <p:cNvPr id="44" name="Group 53"/>
            <p:cNvGrpSpPr>
              <a:grpSpLocks/>
            </p:cNvGrpSpPr>
            <p:nvPr/>
          </p:nvGrpSpPr>
          <p:grpSpPr bwMode="auto">
            <a:xfrm flipV="1">
              <a:off x="1502781" y="3622452"/>
              <a:ext cx="304737" cy="949548"/>
              <a:chOff x="1502780" y="5194076"/>
              <a:chExt cx="304737" cy="94954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1355834" y="5844310"/>
                <a:ext cx="598628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V="1">
                <a:off x="1403504" y="5293352"/>
                <a:ext cx="350921" cy="152369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1556667" y="5306849"/>
                <a:ext cx="349332" cy="152369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/>
            <p:nvPr/>
          </p:nvCxnSpPr>
          <p:spPr>
            <a:xfrm>
              <a:off x="1655150" y="3854281"/>
              <a:ext cx="23331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55"/>
            <p:cNvSpPr>
              <a:spLocks noChangeArrowheads="1"/>
            </p:cNvSpPr>
            <p:nvPr/>
          </p:nvSpPr>
          <p:spPr bwMode="auto">
            <a:xfrm>
              <a:off x="1887862" y="3659966"/>
              <a:ext cx="671979" cy="36933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HRP</a:t>
              </a:r>
              <a:endParaRPr lang="en-AU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59"/>
          <p:cNvGrpSpPr>
            <a:grpSpLocks/>
          </p:cNvGrpSpPr>
          <p:nvPr/>
        </p:nvGrpSpPr>
        <p:grpSpPr bwMode="auto">
          <a:xfrm>
            <a:off x="6103765" y="3243039"/>
            <a:ext cx="1057275" cy="949325"/>
            <a:chOff x="1502781" y="3622451"/>
            <a:chExt cx="1057060" cy="949549"/>
          </a:xfrm>
        </p:grpSpPr>
        <p:grpSp>
          <p:nvGrpSpPr>
            <p:cNvPr id="51" name="Group 60"/>
            <p:cNvGrpSpPr>
              <a:grpSpLocks/>
            </p:cNvGrpSpPr>
            <p:nvPr/>
          </p:nvGrpSpPr>
          <p:grpSpPr bwMode="auto">
            <a:xfrm flipV="1">
              <a:off x="1502780" y="3622452"/>
              <a:ext cx="304738" cy="949548"/>
              <a:chOff x="1502779" y="5194076"/>
              <a:chExt cx="304738" cy="94954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1355834" y="5844310"/>
                <a:ext cx="598629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V="1">
                <a:off x="1403504" y="5293351"/>
                <a:ext cx="350920" cy="152369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556667" y="5306848"/>
                <a:ext cx="349332" cy="152369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>
              <a:off x="1655150" y="3854281"/>
              <a:ext cx="2333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62"/>
            <p:cNvSpPr>
              <a:spLocks noChangeArrowheads="1"/>
            </p:cNvSpPr>
            <p:nvPr/>
          </p:nvSpPr>
          <p:spPr bwMode="auto">
            <a:xfrm>
              <a:off x="1887862" y="3659966"/>
              <a:ext cx="671979" cy="36933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HRP</a:t>
              </a:r>
              <a:endParaRPr lang="en-AU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57" name="Rectangle 66"/>
          <p:cNvSpPr>
            <a:spLocks noChangeArrowheads="1"/>
          </p:cNvSpPr>
          <p:nvPr/>
        </p:nvSpPr>
        <p:spPr bwMode="auto">
          <a:xfrm>
            <a:off x="2479502" y="2536602"/>
            <a:ext cx="124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Substrate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58" name="5-Point Star 57"/>
          <p:cNvSpPr/>
          <p:nvPr/>
        </p:nvSpPr>
        <p:spPr>
          <a:xfrm>
            <a:off x="1263477" y="2536602"/>
            <a:ext cx="280988" cy="36988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9" name="5-Point Star 58"/>
          <p:cNvSpPr/>
          <p:nvPr/>
        </p:nvSpPr>
        <p:spPr>
          <a:xfrm>
            <a:off x="4528965" y="2504852"/>
            <a:ext cx="280987" cy="3683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0" name="5-Point Star 59"/>
          <p:cNvSpPr/>
          <p:nvPr/>
        </p:nvSpPr>
        <p:spPr>
          <a:xfrm>
            <a:off x="6084715" y="2504852"/>
            <a:ext cx="280987" cy="3683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1" name="Arc 60"/>
          <p:cNvSpPr/>
          <p:nvPr/>
        </p:nvSpPr>
        <p:spPr>
          <a:xfrm flipV="1">
            <a:off x="2135015" y="1096739"/>
            <a:ext cx="1755775" cy="1289050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2" name="Rectangle 71"/>
          <p:cNvSpPr>
            <a:spLocks noChangeArrowheads="1"/>
          </p:cNvSpPr>
          <p:nvPr/>
        </p:nvSpPr>
        <p:spPr bwMode="auto">
          <a:xfrm>
            <a:off x="3244677" y="1304702"/>
            <a:ext cx="174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Color reaction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63" name="Arc 62"/>
          <p:cNvSpPr/>
          <p:nvPr/>
        </p:nvSpPr>
        <p:spPr>
          <a:xfrm flipH="1" flipV="1">
            <a:off x="4328940" y="1096739"/>
            <a:ext cx="1755775" cy="1289050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4" name="Rectangle 73"/>
          <p:cNvSpPr>
            <a:spLocks noChangeArrowheads="1"/>
          </p:cNvSpPr>
          <p:nvPr/>
        </p:nvSpPr>
        <p:spPr bwMode="auto">
          <a:xfrm>
            <a:off x="791990" y="1187227"/>
            <a:ext cx="1809750" cy="12319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Extent of color reaction proportional to level of VWF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16952" y="1184203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ELISA</a:t>
            </a: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7929403" y="5066967"/>
            <a:ext cx="4288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Favaloro EJ, Mohammed S, Patzke J. Laboratory Testing for von Willebrand Factor Antigen (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VWF:Ag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). Methods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Mol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Biol. 2017;1646:403-416.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3024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/>
              <a:t>Measurement of VWF protein level </a:t>
            </a:r>
            <a:r>
              <a:rPr lang="en-US" altLang="en-US" sz="2800" dirty="0" smtClean="0"/>
              <a:t>- ‘</a:t>
            </a:r>
            <a:r>
              <a:rPr lang="en-US" altLang="en-US" sz="2800" dirty="0"/>
              <a:t>Antigen’ (</a:t>
            </a:r>
            <a:r>
              <a:rPr lang="en-US" altLang="en-US" sz="2800" dirty="0" err="1"/>
              <a:t>VWF:Ag</a:t>
            </a:r>
            <a:r>
              <a:rPr lang="en-US" altLang="en-US" sz="2800" dirty="0"/>
              <a:t>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992759" y="1027953"/>
            <a:ext cx="7500938" cy="207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5" name="Freeform 64"/>
          <p:cNvSpPr/>
          <p:nvPr/>
        </p:nvSpPr>
        <p:spPr>
          <a:xfrm rot="5400000">
            <a:off x="2637806" y="1563611"/>
            <a:ext cx="871537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6" name="Oval 65"/>
          <p:cNvSpPr/>
          <p:nvPr/>
        </p:nvSpPr>
        <p:spPr>
          <a:xfrm>
            <a:off x="1764681" y="1323898"/>
            <a:ext cx="779462" cy="873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7" name="Rectangle 77"/>
          <p:cNvSpPr>
            <a:spLocks noChangeArrowheads="1"/>
          </p:cNvSpPr>
          <p:nvPr/>
        </p:nvSpPr>
        <p:spPr bwMode="auto">
          <a:xfrm>
            <a:off x="407368" y="2636912"/>
            <a:ext cx="124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Latex particles</a:t>
            </a:r>
            <a:endParaRPr lang="en-AU" altLang="en-US" sz="1800" dirty="0">
              <a:latin typeface="Arial" panose="020B0604020202020204" pitchFamily="34" charset="0"/>
            </a:endParaRPr>
          </a:p>
        </p:txBody>
      </p:sp>
      <p:sp>
        <p:nvSpPr>
          <p:cNvPr id="68" name="Rectangle 78"/>
          <p:cNvSpPr>
            <a:spLocks noChangeArrowheads="1"/>
          </p:cNvSpPr>
          <p:nvPr/>
        </p:nvSpPr>
        <p:spPr bwMode="auto">
          <a:xfrm>
            <a:off x="740743" y="1804911"/>
            <a:ext cx="920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-VWF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69" name="Rectangle 79"/>
          <p:cNvSpPr>
            <a:spLocks noChangeArrowheads="1"/>
          </p:cNvSpPr>
          <p:nvPr/>
        </p:nvSpPr>
        <p:spPr bwMode="auto">
          <a:xfrm>
            <a:off x="2866802" y="2280094"/>
            <a:ext cx="696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VWF</a:t>
            </a:r>
            <a:endParaRPr lang="en-AU" altLang="en-US" sz="1800" dirty="0">
              <a:latin typeface="Arial" panose="020B0604020202020204" pitchFamily="34" charset="0"/>
            </a:endParaRPr>
          </a:p>
        </p:txBody>
      </p:sp>
      <p:sp>
        <p:nvSpPr>
          <p:cNvPr id="70" name="Freeform 69"/>
          <p:cNvSpPr/>
          <p:nvPr/>
        </p:nvSpPr>
        <p:spPr>
          <a:xfrm rot="5400000">
            <a:off x="1899619" y="3874763"/>
            <a:ext cx="2724150" cy="542925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1" name="Freeform 70"/>
          <p:cNvSpPr/>
          <p:nvPr/>
        </p:nvSpPr>
        <p:spPr>
          <a:xfrm rot="5400000">
            <a:off x="6093941" y="1824085"/>
            <a:ext cx="873125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72" name="Group 99"/>
          <p:cNvGrpSpPr>
            <a:grpSpLocks/>
          </p:cNvGrpSpPr>
          <p:nvPr/>
        </p:nvGrpSpPr>
        <p:grpSpPr bwMode="auto">
          <a:xfrm rot="5400000">
            <a:off x="5974879" y="1897109"/>
            <a:ext cx="152400" cy="207963"/>
            <a:chOff x="1502780" y="5194076"/>
            <a:chExt cx="304803" cy="949549"/>
          </a:xfrm>
        </p:grpSpPr>
        <p:cxnSp>
          <p:nvCxnSpPr>
            <p:cNvPr id="73" name="Straight Connector 72"/>
            <p:cNvCxnSpPr/>
            <p:nvPr/>
          </p:nvCxnSpPr>
          <p:spPr>
            <a:xfrm rot="5400000" flipH="1" flipV="1">
              <a:off x="1354371" y="5842816"/>
              <a:ext cx="601623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V="1">
              <a:off x="1405019" y="5183116"/>
              <a:ext cx="347926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1557420" y="5197613"/>
              <a:ext cx="347926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Oval 75"/>
          <p:cNvSpPr/>
          <p:nvPr/>
        </p:nvSpPr>
        <p:spPr>
          <a:xfrm>
            <a:off x="5559747" y="1769316"/>
            <a:ext cx="387350" cy="4365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77" name="Group 104"/>
          <p:cNvGrpSpPr>
            <a:grpSpLocks/>
          </p:cNvGrpSpPr>
          <p:nvPr/>
        </p:nvGrpSpPr>
        <p:grpSpPr bwMode="auto">
          <a:xfrm rot="10800000">
            <a:off x="5659760" y="2221754"/>
            <a:ext cx="152400" cy="206375"/>
            <a:chOff x="1502780" y="5194076"/>
            <a:chExt cx="304803" cy="949549"/>
          </a:xfrm>
        </p:grpSpPr>
        <p:cxnSp>
          <p:nvCxnSpPr>
            <p:cNvPr id="78" name="Straight Connector 77"/>
            <p:cNvCxnSpPr/>
            <p:nvPr/>
          </p:nvCxnSpPr>
          <p:spPr>
            <a:xfrm rot="5400000" flipH="1" flipV="1">
              <a:off x="1371586" y="5866065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V="1">
              <a:off x="1403679" y="5315092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1556081" y="5329700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108"/>
          <p:cNvGrpSpPr>
            <a:grpSpLocks/>
          </p:cNvGrpSpPr>
          <p:nvPr/>
        </p:nvGrpSpPr>
        <p:grpSpPr bwMode="auto">
          <a:xfrm rot="-5400000">
            <a:off x="5380360" y="1897903"/>
            <a:ext cx="152400" cy="206375"/>
            <a:chOff x="1502780" y="5194076"/>
            <a:chExt cx="304803" cy="949549"/>
          </a:xfrm>
        </p:grpSpPr>
        <p:cxnSp>
          <p:nvCxnSpPr>
            <p:cNvPr id="82" name="Straight Connector 81"/>
            <p:cNvCxnSpPr/>
            <p:nvPr/>
          </p:nvCxnSpPr>
          <p:spPr>
            <a:xfrm rot="5400000" flipH="1" flipV="1">
              <a:off x="1355707" y="584415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V="1">
              <a:off x="1403678" y="5293174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1556080" y="5307783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112"/>
          <p:cNvGrpSpPr>
            <a:grpSpLocks/>
          </p:cNvGrpSpPr>
          <p:nvPr/>
        </p:nvGrpSpPr>
        <p:grpSpPr bwMode="auto">
          <a:xfrm>
            <a:off x="5659760" y="1562941"/>
            <a:ext cx="152400" cy="206375"/>
            <a:chOff x="1502780" y="5194076"/>
            <a:chExt cx="304803" cy="949549"/>
          </a:xfrm>
        </p:grpSpPr>
        <p:cxnSp>
          <p:nvCxnSpPr>
            <p:cNvPr id="86" name="Straight Connector 85"/>
            <p:cNvCxnSpPr/>
            <p:nvPr/>
          </p:nvCxnSpPr>
          <p:spPr>
            <a:xfrm rot="5400000" flipH="1" flipV="1">
              <a:off x="1355707" y="5844154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V="1">
              <a:off x="1403679" y="529317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1556081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172"/>
          <p:cNvGrpSpPr>
            <a:grpSpLocks/>
          </p:cNvGrpSpPr>
          <p:nvPr/>
        </p:nvGrpSpPr>
        <p:grpSpPr bwMode="auto">
          <a:xfrm rot="5400000">
            <a:off x="6127279" y="3546522"/>
            <a:ext cx="152400" cy="207963"/>
            <a:chOff x="1502780" y="5194076"/>
            <a:chExt cx="304803" cy="949549"/>
          </a:xfrm>
        </p:grpSpPr>
        <p:cxnSp>
          <p:nvCxnSpPr>
            <p:cNvPr id="90" name="Straight Connector 89"/>
            <p:cNvCxnSpPr/>
            <p:nvPr/>
          </p:nvCxnSpPr>
          <p:spPr>
            <a:xfrm rot="5400000" flipH="1" flipV="1">
              <a:off x="1354371" y="5842816"/>
              <a:ext cx="601623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V="1">
              <a:off x="1405019" y="5183116"/>
              <a:ext cx="347926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1557420" y="5197613"/>
              <a:ext cx="347926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Oval 92"/>
          <p:cNvSpPr/>
          <p:nvPr/>
        </p:nvSpPr>
        <p:spPr>
          <a:xfrm>
            <a:off x="5712147" y="3418729"/>
            <a:ext cx="387350" cy="436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94" name="Group 177"/>
          <p:cNvGrpSpPr>
            <a:grpSpLocks/>
          </p:cNvGrpSpPr>
          <p:nvPr/>
        </p:nvGrpSpPr>
        <p:grpSpPr bwMode="auto">
          <a:xfrm rot="10800000">
            <a:off x="5812160" y="3871166"/>
            <a:ext cx="152400" cy="206375"/>
            <a:chOff x="1502780" y="5194076"/>
            <a:chExt cx="304803" cy="949549"/>
          </a:xfrm>
        </p:grpSpPr>
        <p:cxnSp>
          <p:nvCxnSpPr>
            <p:cNvPr id="95" name="Straight Connector 94"/>
            <p:cNvCxnSpPr/>
            <p:nvPr/>
          </p:nvCxnSpPr>
          <p:spPr>
            <a:xfrm rot="5400000" flipH="1" flipV="1">
              <a:off x="1393810" y="584415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V="1">
              <a:off x="1441780" y="529317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1594181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181"/>
          <p:cNvGrpSpPr>
            <a:grpSpLocks/>
          </p:cNvGrpSpPr>
          <p:nvPr/>
        </p:nvGrpSpPr>
        <p:grpSpPr bwMode="auto">
          <a:xfrm rot="-5400000">
            <a:off x="5532760" y="3547316"/>
            <a:ext cx="152400" cy="206375"/>
            <a:chOff x="1502780" y="5194076"/>
            <a:chExt cx="304803" cy="949549"/>
          </a:xfrm>
        </p:grpSpPr>
        <p:cxnSp>
          <p:nvCxnSpPr>
            <p:cNvPr id="99" name="Straight Connector 98"/>
            <p:cNvCxnSpPr/>
            <p:nvPr/>
          </p:nvCxnSpPr>
          <p:spPr>
            <a:xfrm rot="5400000" flipH="1" flipV="1">
              <a:off x="1355707" y="584415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1403678" y="5293174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1556080" y="5307783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85"/>
          <p:cNvGrpSpPr>
            <a:grpSpLocks/>
          </p:cNvGrpSpPr>
          <p:nvPr/>
        </p:nvGrpSpPr>
        <p:grpSpPr bwMode="auto">
          <a:xfrm>
            <a:off x="5812160" y="3212354"/>
            <a:ext cx="152400" cy="206375"/>
            <a:chOff x="1502780" y="5194076"/>
            <a:chExt cx="304803" cy="949549"/>
          </a:xfrm>
        </p:grpSpPr>
        <p:cxnSp>
          <p:nvCxnSpPr>
            <p:cNvPr id="103" name="Straight Connector 102"/>
            <p:cNvCxnSpPr/>
            <p:nvPr/>
          </p:nvCxnSpPr>
          <p:spPr>
            <a:xfrm rot="5400000" flipH="1" flipV="1">
              <a:off x="1355707" y="5844154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V="1">
              <a:off x="1403679" y="529317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1556081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90"/>
          <p:cNvGrpSpPr>
            <a:grpSpLocks/>
          </p:cNvGrpSpPr>
          <p:nvPr/>
        </p:nvGrpSpPr>
        <p:grpSpPr bwMode="auto">
          <a:xfrm rot="5400000">
            <a:off x="6279679" y="5194347"/>
            <a:ext cx="152400" cy="207963"/>
            <a:chOff x="1502780" y="5194076"/>
            <a:chExt cx="304803" cy="949549"/>
          </a:xfrm>
        </p:grpSpPr>
        <p:cxnSp>
          <p:nvCxnSpPr>
            <p:cNvPr id="107" name="Straight Connector 106"/>
            <p:cNvCxnSpPr/>
            <p:nvPr/>
          </p:nvCxnSpPr>
          <p:spPr>
            <a:xfrm rot="5400000" flipH="1" flipV="1">
              <a:off x="1354371" y="5842816"/>
              <a:ext cx="601623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V="1">
              <a:off x="1405019" y="5183116"/>
              <a:ext cx="347926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1557420" y="5197613"/>
              <a:ext cx="347926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Oval 109"/>
          <p:cNvSpPr/>
          <p:nvPr/>
        </p:nvSpPr>
        <p:spPr>
          <a:xfrm>
            <a:off x="5864547" y="5068141"/>
            <a:ext cx="387350" cy="4365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111" name="Group 195"/>
          <p:cNvGrpSpPr>
            <a:grpSpLocks/>
          </p:cNvGrpSpPr>
          <p:nvPr/>
        </p:nvGrpSpPr>
        <p:grpSpPr bwMode="auto">
          <a:xfrm rot="10800000">
            <a:off x="5964560" y="5520579"/>
            <a:ext cx="152400" cy="206375"/>
            <a:chOff x="1502780" y="5194076"/>
            <a:chExt cx="304803" cy="949549"/>
          </a:xfrm>
        </p:grpSpPr>
        <p:cxnSp>
          <p:nvCxnSpPr>
            <p:cNvPr id="112" name="Straight Connector 111"/>
            <p:cNvCxnSpPr/>
            <p:nvPr/>
          </p:nvCxnSpPr>
          <p:spPr>
            <a:xfrm rot="5400000" flipH="1" flipV="1">
              <a:off x="1393810" y="584415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V="1">
              <a:off x="1441780" y="529317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1594181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99"/>
          <p:cNvGrpSpPr>
            <a:grpSpLocks/>
          </p:cNvGrpSpPr>
          <p:nvPr/>
        </p:nvGrpSpPr>
        <p:grpSpPr bwMode="auto">
          <a:xfrm rot="-5400000">
            <a:off x="5685160" y="5195141"/>
            <a:ext cx="152400" cy="206375"/>
            <a:chOff x="1502780" y="5194076"/>
            <a:chExt cx="304803" cy="949549"/>
          </a:xfrm>
        </p:grpSpPr>
        <p:cxnSp>
          <p:nvCxnSpPr>
            <p:cNvPr id="116" name="Straight Connector 115"/>
            <p:cNvCxnSpPr/>
            <p:nvPr/>
          </p:nvCxnSpPr>
          <p:spPr>
            <a:xfrm rot="5400000" flipH="1" flipV="1">
              <a:off x="1355707" y="584415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V="1">
              <a:off x="1403678" y="5293174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 flipH="1" flipV="1">
              <a:off x="1556080" y="5307783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203"/>
          <p:cNvGrpSpPr>
            <a:grpSpLocks/>
          </p:cNvGrpSpPr>
          <p:nvPr/>
        </p:nvGrpSpPr>
        <p:grpSpPr bwMode="auto">
          <a:xfrm>
            <a:off x="5964560" y="4861766"/>
            <a:ext cx="152400" cy="206375"/>
            <a:chOff x="1502780" y="5194076"/>
            <a:chExt cx="304803" cy="949549"/>
          </a:xfrm>
        </p:grpSpPr>
        <p:cxnSp>
          <p:nvCxnSpPr>
            <p:cNvPr id="120" name="Straight Connector 119"/>
            <p:cNvCxnSpPr/>
            <p:nvPr/>
          </p:nvCxnSpPr>
          <p:spPr>
            <a:xfrm rot="5400000" flipH="1" flipV="1">
              <a:off x="1355707" y="5844154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V="1">
              <a:off x="1403679" y="529317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 flipH="1" flipV="1">
              <a:off x="1556081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Freeform 122"/>
          <p:cNvSpPr/>
          <p:nvPr/>
        </p:nvSpPr>
        <p:spPr>
          <a:xfrm rot="5400000">
            <a:off x="5368454" y="3887835"/>
            <a:ext cx="2724150" cy="541337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24" name="Freeform 123"/>
          <p:cNvSpPr/>
          <p:nvPr/>
        </p:nvSpPr>
        <p:spPr>
          <a:xfrm>
            <a:off x="5281935" y="1127966"/>
            <a:ext cx="873125" cy="376238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25" name="Freeform 124"/>
          <p:cNvSpPr/>
          <p:nvPr/>
        </p:nvSpPr>
        <p:spPr>
          <a:xfrm>
            <a:off x="5380360" y="2759916"/>
            <a:ext cx="871537" cy="376238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26" name="Freeform 125"/>
          <p:cNvSpPr/>
          <p:nvPr/>
        </p:nvSpPr>
        <p:spPr>
          <a:xfrm rot="16200000" flipV="1">
            <a:off x="3648398" y="2315416"/>
            <a:ext cx="2724150" cy="542925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127" name="Group 211"/>
          <p:cNvGrpSpPr>
            <a:grpSpLocks/>
          </p:cNvGrpSpPr>
          <p:nvPr/>
        </p:nvGrpSpPr>
        <p:grpSpPr bwMode="auto">
          <a:xfrm rot="5400000">
            <a:off x="7339335" y="1547066"/>
            <a:ext cx="152400" cy="206375"/>
            <a:chOff x="1502780" y="5194076"/>
            <a:chExt cx="304803" cy="949549"/>
          </a:xfrm>
        </p:grpSpPr>
        <p:cxnSp>
          <p:nvCxnSpPr>
            <p:cNvPr id="128" name="Straight Connector 127"/>
            <p:cNvCxnSpPr/>
            <p:nvPr/>
          </p:nvCxnSpPr>
          <p:spPr>
            <a:xfrm rot="5400000" flipH="1" flipV="1">
              <a:off x="1355709" y="5844154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V="1">
              <a:off x="1403680" y="5293179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1556082" y="530778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Oval 130"/>
          <p:cNvSpPr/>
          <p:nvPr/>
        </p:nvSpPr>
        <p:spPr>
          <a:xfrm>
            <a:off x="6924997" y="1418479"/>
            <a:ext cx="387350" cy="436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132" name="Group 216"/>
          <p:cNvGrpSpPr>
            <a:grpSpLocks/>
          </p:cNvGrpSpPr>
          <p:nvPr/>
        </p:nvGrpSpPr>
        <p:grpSpPr bwMode="auto">
          <a:xfrm rot="10800000">
            <a:off x="7025010" y="1870916"/>
            <a:ext cx="152400" cy="206375"/>
            <a:chOff x="1502780" y="5194076"/>
            <a:chExt cx="304803" cy="949549"/>
          </a:xfrm>
        </p:grpSpPr>
        <p:cxnSp>
          <p:nvCxnSpPr>
            <p:cNvPr id="133" name="Straight Connector 132"/>
            <p:cNvCxnSpPr/>
            <p:nvPr/>
          </p:nvCxnSpPr>
          <p:spPr>
            <a:xfrm rot="5400000" flipH="1" flipV="1">
              <a:off x="1355709" y="586606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V="1">
              <a:off x="1403679" y="531508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1556081" y="532969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220"/>
          <p:cNvGrpSpPr>
            <a:grpSpLocks/>
          </p:cNvGrpSpPr>
          <p:nvPr/>
        </p:nvGrpSpPr>
        <p:grpSpPr bwMode="auto">
          <a:xfrm rot="-5400000">
            <a:off x="6745610" y="1547066"/>
            <a:ext cx="152400" cy="206375"/>
            <a:chOff x="1502780" y="5194076"/>
            <a:chExt cx="304803" cy="949549"/>
          </a:xfrm>
        </p:grpSpPr>
        <p:cxnSp>
          <p:nvCxnSpPr>
            <p:cNvPr id="137" name="Straight Connector 136"/>
            <p:cNvCxnSpPr/>
            <p:nvPr/>
          </p:nvCxnSpPr>
          <p:spPr>
            <a:xfrm rot="5400000" flipH="1" flipV="1">
              <a:off x="1355707" y="584415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6200000" flipV="1">
              <a:off x="1403678" y="5293174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 flipH="1" flipV="1">
              <a:off x="1556080" y="5307783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224"/>
          <p:cNvGrpSpPr>
            <a:grpSpLocks/>
          </p:cNvGrpSpPr>
          <p:nvPr/>
        </p:nvGrpSpPr>
        <p:grpSpPr bwMode="auto">
          <a:xfrm>
            <a:off x="7025010" y="1212104"/>
            <a:ext cx="152400" cy="206375"/>
            <a:chOff x="1502780" y="5194076"/>
            <a:chExt cx="304803" cy="949549"/>
          </a:xfrm>
        </p:grpSpPr>
        <p:cxnSp>
          <p:nvCxnSpPr>
            <p:cNvPr id="141" name="Straight Connector 140"/>
            <p:cNvCxnSpPr/>
            <p:nvPr/>
          </p:nvCxnSpPr>
          <p:spPr>
            <a:xfrm rot="5400000" flipH="1" flipV="1">
              <a:off x="1355707" y="5844154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6200000" flipV="1">
              <a:off x="1403679" y="529317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1556081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228"/>
          <p:cNvGrpSpPr>
            <a:grpSpLocks/>
          </p:cNvGrpSpPr>
          <p:nvPr/>
        </p:nvGrpSpPr>
        <p:grpSpPr bwMode="auto">
          <a:xfrm rot="5400000">
            <a:off x="7728273" y="2982166"/>
            <a:ext cx="152400" cy="206375"/>
            <a:chOff x="1502780" y="5194076"/>
            <a:chExt cx="304803" cy="949549"/>
          </a:xfrm>
        </p:grpSpPr>
        <p:cxnSp>
          <p:nvCxnSpPr>
            <p:cNvPr id="145" name="Straight Connector 144"/>
            <p:cNvCxnSpPr/>
            <p:nvPr/>
          </p:nvCxnSpPr>
          <p:spPr>
            <a:xfrm rot="5400000" flipH="1" flipV="1">
              <a:off x="1355709" y="5844154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6200000" flipV="1">
              <a:off x="1403680" y="5293179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1556082" y="530778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Oval 147"/>
          <p:cNvSpPr/>
          <p:nvPr/>
        </p:nvSpPr>
        <p:spPr>
          <a:xfrm>
            <a:off x="7312347" y="2853579"/>
            <a:ext cx="388938" cy="436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149" name="Group 233"/>
          <p:cNvGrpSpPr>
            <a:grpSpLocks/>
          </p:cNvGrpSpPr>
          <p:nvPr/>
        </p:nvGrpSpPr>
        <p:grpSpPr bwMode="auto">
          <a:xfrm rot="10800000">
            <a:off x="7412360" y="3306016"/>
            <a:ext cx="152400" cy="206375"/>
            <a:chOff x="1502780" y="5194076"/>
            <a:chExt cx="304803" cy="949549"/>
          </a:xfrm>
        </p:grpSpPr>
        <p:cxnSp>
          <p:nvCxnSpPr>
            <p:cNvPr id="150" name="Straight Connector 149"/>
            <p:cNvCxnSpPr/>
            <p:nvPr/>
          </p:nvCxnSpPr>
          <p:spPr>
            <a:xfrm rot="5400000" flipH="1" flipV="1">
              <a:off x="1355709" y="584415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6200000" flipV="1">
              <a:off x="1403679" y="529317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 flipH="1" flipV="1">
              <a:off x="1556081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237"/>
          <p:cNvGrpSpPr>
            <a:grpSpLocks/>
          </p:cNvGrpSpPr>
          <p:nvPr/>
        </p:nvGrpSpPr>
        <p:grpSpPr bwMode="auto">
          <a:xfrm rot="-5400000">
            <a:off x="7132960" y="2982166"/>
            <a:ext cx="152400" cy="206375"/>
            <a:chOff x="1502780" y="5194076"/>
            <a:chExt cx="304803" cy="949549"/>
          </a:xfrm>
        </p:grpSpPr>
        <p:cxnSp>
          <p:nvCxnSpPr>
            <p:cNvPr id="154" name="Straight Connector 153"/>
            <p:cNvCxnSpPr/>
            <p:nvPr/>
          </p:nvCxnSpPr>
          <p:spPr>
            <a:xfrm rot="5400000" flipH="1" flipV="1">
              <a:off x="1355707" y="584415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6200000" flipV="1">
              <a:off x="1403678" y="5293174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1556080" y="5307783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241"/>
          <p:cNvGrpSpPr>
            <a:grpSpLocks/>
          </p:cNvGrpSpPr>
          <p:nvPr/>
        </p:nvGrpSpPr>
        <p:grpSpPr bwMode="auto">
          <a:xfrm>
            <a:off x="7412360" y="2647204"/>
            <a:ext cx="152400" cy="206375"/>
            <a:chOff x="1502780" y="5194076"/>
            <a:chExt cx="304803" cy="949549"/>
          </a:xfrm>
        </p:grpSpPr>
        <p:cxnSp>
          <p:nvCxnSpPr>
            <p:cNvPr id="158" name="Straight Connector 157"/>
            <p:cNvCxnSpPr/>
            <p:nvPr/>
          </p:nvCxnSpPr>
          <p:spPr>
            <a:xfrm rot="5400000" flipH="1" flipV="1">
              <a:off x="1355707" y="5844154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V="1">
              <a:off x="1403679" y="529317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1556081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245"/>
          <p:cNvGrpSpPr>
            <a:grpSpLocks/>
          </p:cNvGrpSpPr>
          <p:nvPr/>
        </p:nvGrpSpPr>
        <p:grpSpPr bwMode="auto">
          <a:xfrm rot="5400000">
            <a:off x="7904485" y="4571253"/>
            <a:ext cx="152400" cy="206375"/>
            <a:chOff x="1502780" y="5194076"/>
            <a:chExt cx="304803" cy="949549"/>
          </a:xfrm>
        </p:grpSpPr>
        <p:cxnSp>
          <p:nvCxnSpPr>
            <p:cNvPr id="162" name="Straight Connector 161"/>
            <p:cNvCxnSpPr/>
            <p:nvPr/>
          </p:nvCxnSpPr>
          <p:spPr>
            <a:xfrm rot="5400000" flipH="1" flipV="1">
              <a:off x="1355709" y="5844154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V="1">
              <a:off x="1403680" y="5293179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1556082" y="530778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Oval 164"/>
          <p:cNvSpPr/>
          <p:nvPr/>
        </p:nvSpPr>
        <p:spPr>
          <a:xfrm>
            <a:off x="7488560" y="4442666"/>
            <a:ext cx="388937" cy="4365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166" name="Group 250"/>
          <p:cNvGrpSpPr>
            <a:grpSpLocks/>
          </p:cNvGrpSpPr>
          <p:nvPr/>
        </p:nvGrpSpPr>
        <p:grpSpPr bwMode="auto">
          <a:xfrm rot="10800000">
            <a:off x="7590160" y="4895104"/>
            <a:ext cx="152400" cy="206375"/>
            <a:chOff x="1502780" y="5194076"/>
            <a:chExt cx="304803" cy="949549"/>
          </a:xfrm>
        </p:grpSpPr>
        <p:cxnSp>
          <p:nvCxnSpPr>
            <p:cNvPr id="167" name="Straight Connector 166"/>
            <p:cNvCxnSpPr/>
            <p:nvPr/>
          </p:nvCxnSpPr>
          <p:spPr>
            <a:xfrm rot="5400000" flipH="1" flipV="1">
              <a:off x="1355709" y="584415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16200000" flipV="1">
              <a:off x="1403679" y="529317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1556081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254"/>
          <p:cNvGrpSpPr>
            <a:grpSpLocks/>
          </p:cNvGrpSpPr>
          <p:nvPr/>
        </p:nvGrpSpPr>
        <p:grpSpPr bwMode="auto">
          <a:xfrm rot="-5400000">
            <a:off x="7309173" y="4571253"/>
            <a:ext cx="152400" cy="206375"/>
            <a:chOff x="1502780" y="5194076"/>
            <a:chExt cx="304803" cy="949549"/>
          </a:xfrm>
        </p:grpSpPr>
        <p:cxnSp>
          <p:nvCxnSpPr>
            <p:cNvPr id="171" name="Straight Connector 170"/>
            <p:cNvCxnSpPr/>
            <p:nvPr/>
          </p:nvCxnSpPr>
          <p:spPr>
            <a:xfrm rot="5400000" flipH="1" flipV="1">
              <a:off x="1355707" y="584415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6200000" flipV="1">
              <a:off x="1403678" y="5293174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1556080" y="5307783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258"/>
          <p:cNvGrpSpPr>
            <a:grpSpLocks/>
          </p:cNvGrpSpPr>
          <p:nvPr/>
        </p:nvGrpSpPr>
        <p:grpSpPr bwMode="auto">
          <a:xfrm>
            <a:off x="7590160" y="4236291"/>
            <a:ext cx="152400" cy="206375"/>
            <a:chOff x="1502780" y="5194076"/>
            <a:chExt cx="304803" cy="949549"/>
          </a:xfrm>
        </p:grpSpPr>
        <p:cxnSp>
          <p:nvCxnSpPr>
            <p:cNvPr id="175" name="Straight Connector 174"/>
            <p:cNvCxnSpPr/>
            <p:nvPr/>
          </p:nvCxnSpPr>
          <p:spPr>
            <a:xfrm rot="5400000" flipH="1" flipV="1">
              <a:off x="1355707" y="5844154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16200000" flipV="1">
              <a:off x="1403679" y="529317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1556081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8" name="Freeform 177"/>
          <p:cNvSpPr/>
          <p:nvPr/>
        </p:nvSpPr>
        <p:spPr>
          <a:xfrm>
            <a:off x="5185097" y="3899741"/>
            <a:ext cx="2722563" cy="542925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79" name="Freeform 178"/>
          <p:cNvSpPr/>
          <p:nvPr/>
        </p:nvSpPr>
        <p:spPr>
          <a:xfrm rot="5400000">
            <a:off x="4804891" y="4972098"/>
            <a:ext cx="873125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80" name="Freeform 179"/>
          <p:cNvSpPr/>
          <p:nvPr/>
        </p:nvSpPr>
        <p:spPr>
          <a:xfrm rot="5400000">
            <a:off x="7936235" y="4487116"/>
            <a:ext cx="871538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81" name="Freeform 180"/>
          <p:cNvSpPr/>
          <p:nvPr/>
        </p:nvSpPr>
        <p:spPr>
          <a:xfrm rot="5400000">
            <a:off x="6822603" y="2132283"/>
            <a:ext cx="2722563" cy="542925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82" name="Rectangle 266"/>
          <p:cNvSpPr>
            <a:spLocks noChangeArrowheads="1"/>
          </p:cNvSpPr>
          <p:nvPr/>
        </p:nvSpPr>
        <p:spPr bwMode="auto">
          <a:xfrm>
            <a:off x="8778721" y="1551139"/>
            <a:ext cx="1976437" cy="12003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Latex aggregation proportional to level of VWF</a:t>
            </a:r>
            <a:endParaRPr lang="en-AU" altLang="en-US" sz="1800" dirty="0">
              <a:latin typeface="Arial" panose="020B0604020202020204" pitchFamily="34" charset="0"/>
            </a:endParaRPr>
          </a:p>
        </p:txBody>
      </p:sp>
      <p:sp>
        <p:nvSpPr>
          <p:cNvPr id="183" name="Arc 182"/>
          <p:cNvSpPr/>
          <p:nvPr/>
        </p:nvSpPr>
        <p:spPr>
          <a:xfrm rot="5400000" flipV="1">
            <a:off x="3569544" y="1271510"/>
            <a:ext cx="1754188" cy="1287463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84" name="Arc 183"/>
          <p:cNvSpPr/>
          <p:nvPr/>
        </p:nvSpPr>
        <p:spPr>
          <a:xfrm rot="5400000" flipV="1">
            <a:off x="3594150" y="3562621"/>
            <a:ext cx="1754187" cy="1289050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85" name="Arc 184"/>
          <p:cNvSpPr/>
          <p:nvPr/>
        </p:nvSpPr>
        <p:spPr>
          <a:xfrm rot="16200000">
            <a:off x="3593356" y="3182415"/>
            <a:ext cx="1755775" cy="1289050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186" name="Group 108"/>
          <p:cNvGrpSpPr>
            <a:grpSpLocks/>
          </p:cNvGrpSpPr>
          <p:nvPr/>
        </p:nvGrpSpPr>
        <p:grpSpPr bwMode="auto">
          <a:xfrm rot="-5400000">
            <a:off x="1582119" y="1644573"/>
            <a:ext cx="152400" cy="206375"/>
            <a:chOff x="1502780" y="5194076"/>
            <a:chExt cx="304803" cy="949549"/>
          </a:xfrm>
        </p:grpSpPr>
        <p:cxnSp>
          <p:nvCxnSpPr>
            <p:cNvPr id="187" name="Straight Connector 186"/>
            <p:cNvCxnSpPr/>
            <p:nvPr/>
          </p:nvCxnSpPr>
          <p:spPr>
            <a:xfrm rot="5400000" flipH="1" flipV="1">
              <a:off x="1355707" y="584415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V="1">
              <a:off x="1403678" y="5293174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1556080" y="5307783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99"/>
          <p:cNvGrpSpPr>
            <a:grpSpLocks/>
          </p:cNvGrpSpPr>
          <p:nvPr/>
        </p:nvGrpSpPr>
        <p:grpSpPr bwMode="auto">
          <a:xfrm rot="5400000">
            <a:off x="2573512" y="1650130"/>
            <a:ext cx="152400" cy="207962"/>
            <a:chOff x="1502780" y="5194076"/>
            <a:chExt cx="304803" cy="949549"/>
          </a:xfrm>
        </p:grpSpPr>
        <p:cxnSp>
          <p:nvCxnSpPr>
            <p:cNvPr id="191" name="Straight Connector 190"/>
            <p:cNvCxnSpPr/>
            <p:nvPr/>
          </p:nvCxnSpPr>
          <p:spPr>
            <a:xfrm rot="5400000" flipH="1" flipV="1">
              <a:off x="1354371" y="5842814"/>
              <a:ext cx="60162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6200000" flipV="1">
              <a:off x="1405017" y="5183109"/>
              <a:ext cx="347927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1557419" y="5197606"/>
              <a:ext cx="347927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04"/>
          <p:cNvGrpSpPr>
            <a:grpSpLocks/>
          </p:cNvGrpSpPr>
          <p:nvPr/>
        </p:nvGrpSpPr>
        <p:grpSpPr bwMode="auto">
          <a:xfrm rot="10800000">
            <a:off x="2088531" y="2208136"/>
            <a:ext cx="152400" cy="206375"/>
            <a:chOff x="1502780" y="5194076"/>
            <a:chExt cx="304803" cy="949549"/>
          </a:xfrm>
        </p:grpSpPr>
        <p:cxnSp>
          <p:nvCxnSpPr>
            <p:cNvPr id="195" name="Straight Connector 194"/>
            <p:cNvCxnSpPr/>
            <p:nvPr/>
          </p:nvCxnSpPr>
          <p:spPr>
            <a:xfrm rot="5400000" flipH="1" flipV="1">
              <a:off x="1371586" y="5858758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16200000" flipV="1">
              <a:off x="1403679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 flipH="1" flipV="1">
              <a:off x="1556081" y="5322393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12"/>
          <p:cNvGrpSpPr>
            <a:grpSpLocks/>
          </p:cNvGrpSpPr>
          <p:nvPr/>
        </p:nvGrpSpPr>
        <p:grpSpPr bwMode="auto">
          <a:xfrm>
            <a:off x="2044081" y="1122286"/>
            <a:ext cx="152400" cy="206375"/>
            <a:chOff x="1502780" y="5194076"/>
            <a:chExt cx="304803" cy="949549"/>
          </a:xfrm>
        </p:grpSpPr>
        <p:cxnSp>
          <p:nvCxnSpPr>
            <p:cNvPr id="199" name="Straight Connector 198"/>
            <p:cNvCxnSpPr/>
            <p:nvPr/>
          </p:nvCxnSpPr>
          <p:spPr>
            <a:xfrm rot="5400000" flipH="1" flipV="1">
              <a:off x="1355707" y="5844154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6200000" flipV="1">
              <a:off x="1403679" y="529317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1556081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Oval 201"/>
          <p:cNvSpPr/>
          <p:nvPr/>
        </p:nvSpPr>
        <p:spPr>
          <a:xfrm>
            <a:off x="474043" y="3731887"/>
            <a:ext cx="779463" cy="873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203" name="Group 108"/>
          <p:cNvGrpSpPr>
            <a:grpSpLocks/>
          </p:cNvGrpSpPr>
          <p:nvPr/>
        </p:nvGrpSpPr>
        <p:grpSpPr bwMode="auto">
          <a:xfrm rot="-5400000">
            <a:off x="293069" y="4050974"/>
            <a:ext cx="152400" cy="206375"/>
            <a:chOff x="1502780" y="5194076"/>
            <a:chExt cx="304803" cy="949549"/>
          </a:xfrm>
        </p:grpSpPr>
        <p:cxnSp>
          <p:nvCxnSpPr>
            <p:cNvPr id="204" name="Straight Connector 203"/>
            <p:cNvCxnSpPr/>
            <p:nvPr/>
          </p:nvCxnSpPr>
          <p:spPr>
            <a:xfrm rot="5400000" flipH="1" flipV="1">
              <a:off x="1355707" y="584415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V="1">
              <a:off x="1403678" y="5293174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 flipH="1" flipV="1">
              <a:off x="1556080" y="5307783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99"/>
          <p:cNvGrpSpPr>
            <a:grpSpLocks/>
          </p:cNvGrpSpPr>
          <p:nvPr/>
        </p:nvGrpSpPr>
        <p:grpSpPr bwMode="auto">
          <a:xfrm rot="5400000">
            <a:off x="1282875" y="4058118"/>
            <a:ext cx="152400" cy="207963"/>
            <a:chOff x="1502780" y="5194076"/>
            <a:chExt cx="304803" cy="949549"/>
          </a:xfrm>
        </p:grpSpPr>
        <p:cxnSp>
          <p:nvCxnSpPr>
            <p:cNvPr id="208" name="Straight Connector 207"/>
            <p:cNvCxnSpPr/>
            <p:nvPr/>
          </p:nvCxnSpPr>
          <p:spPr>
            <a:xfrm rot="5400000" flipH="1" flipV="1">
              <a:off x="1354371" y="5842816"/>
              <a:ext cx="601623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V="1">
              <a:off x="1405019" y="5183116"/>
              <a:ext cx="347926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 flipH="1" flipV="1">
              <a:off x="1557420" y="5197613"/>
              <a:ext cx="347926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104"/>
          <p:cNvGrpSpPr>
            <a:grpSpLocks/>
          </p:cNvGrpSpPr>
          <p:nvPr/>
        </p:nvGrpSpPr>
        <p:grpSpPr bwMode="auto">
          <a:xfrm rot="10800000">
            <a:off x="797893" y="4616125"/>
            <a:ext cx="152400" cy="206375"/>
            <a:chOff x="1502780" y="5194076"/>
            <a:chExt cx="304803" cy="949549"/>
          </a:xfrm>
        </p:grpSpPr>
        <p:cxnSp>
          <p:nvCxnSpPr>
            <p:cNvPr id="212" name="Straight Connector 211"/>
            <p:cNvCxnSpPr/>
            <p:nvPr/>
          </p:nvCxnSpPr>
          <p:spPr>
            <a:xfrm rot="5400000" flipH="1" flipV="1">
              <a:off x="1371584" y="5858758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16200000" flipV="1">
              <a:off x="1403679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 flipH="1" flipV="1">
              <a:off x="1556081" y="5322393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112"/>
          <p:cNvGrpSpPr>
            <a:grpSpLocks/>
          </p:cNvGrpSpPr>
          <p:nvPr/>
        </p:nvGrpSpPr>
        <p:grpSpPr bwMode="auto">
          <a:xfrm>
            <a:off x="755031" y="3530275"/>
            <a:ext cx="152400" cy="206375"/>
            <a:chOff x="1502780" y="5194076"/>
            <a:chExt cx="304803" cy="949549"/>
          </a:xfrm>
        </p:grpSpPr>
        <p:cxnSp>
          <p:nvCxnSpPr>
            <p:cNvPr id="216" name="Straight Connector 215"/>
            <p:cNvCxnSpPr/>
            <p:nvPr/>
          </p:nvCxnSpPr>
          <p:spPr>
            <a:xfrm rot="5400000" flipH="1" flipV="1">
              <a:off x="1355707" y="5844154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16200000" flipV="1">
              <a:off x="1403679" y="529317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5400000" flipH="1" flipV="1">
              <a:off x="1556081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" name="Oval 218"/>
          <p:cNvSpPr/>
          <p:nvPr/>
        </p:nvSpPr>
        <p:spPr>
          <a:xfrm>
            <a:off x="1898031" y="4616125"/>
            <a:ext cx="779462" cy="873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220" name="Group 108"/>
          <p:cNvGrpSpPr>
            <a:grpSpLocks/>
          </p:cNvGrpSpPr>
          <p:nvPr/>
        </p:nvGrpSpPr>
        <p:grpSpPr bwMode="auto">
          <a:xfrm rot="-5400000">
            <a:off x="1715469" y="4936799"/>
            <a:ext cx="152400" cy="206375"/>
            <a:chOff x="1502780" y="5194076"/>
            <a:chExt cx="304803" cy="949549"/>
          </a:xfrm>
        </p:grpSpPr>
        <p:cxnSp>
          <p:nvCxnSpPr>
            <p:cNvPr id="221" name="Straight Connector 220"/>
            <p:cNvCxnSpPr/>
            <p:nvPr/>
          </p:nvCxnSpPr>
          <p:spPr>
            <a:xfrm rot="5400000" flipH="1" flipV="1">
              <a:off x="1355707" y="584415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 flipV="1">
              <a:off x="1403678" y="5293174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 flipH="1" flipV="1">
              <a:off x="1556080" y="5307783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99"/>
          <p:cNvGrpSpPr>
            <a:grpSpLocks/>
          </p:cNvGrpSpPr>
          <p:nvPr/>
        </p:nvGrpSpPr>
        <p:grpSpPr bwMode="auto">
          <a:xfrm rot="5400000">
            <a:off x="2706862" y="4942356"/>
            <a:ext cx="152400" cy="207962"/>
            <a:chOff x="1502780" y="5194076"/>
            <a:chExt cx="304803" cy="949549"/>
          </a:xfrm>
        </p:grpSpPr>
        <p:cxnSp>
          <p:nvCxnSpPr>
            <p:cNvPr id="225" name="Straight Connector 224"/>
            <p:cNvCxnSpPr/>
            <p:nvPr/>
          </p:nvCxnSpPr>
          <p:spPr>
            <a:xfrm rot="5400000" flipH="1" flipV="1">
              <a:off x="1354371" y="5842814"/>
              <a:ext cx="60162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16200000" flipV="1">
              <a:off x="1405017" y="5183109"/>
              <a:ext cx="347927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5400000" flipH="1" flipV="1">
              <a:off x="1557419" y="5197606"/>
              <a:ext cx="347927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104"/>
          <p:cNvGrpSpPr>
            <a:grpSpLocks/>
          </p:cNvGrpSpPr>
          <p:nvPr/>
        </p:nvGrpSpPr>
        <p:grpSpPr bwMode="auto">
          <a:xfrm rot="10800000">
            <a:off x="2221881" y="5500362"/>
            <a:ext cx="152400" cy="206375"/>
            <a:chOff x="1502780" y="5194076"/>
            <a:chExt cx="304803" cy="949549"/>
          </a:xfrm>
        </p:grpSpPr>
        <p:cxnSp>
          <p:nvCxnSpPr>
            <p:cNvPr id="229" name="Straight Connector 228"/>
            <p:cNvCxnSpPr/>
            <p:nvPr/>
          </p:nvCxnSpPr>
          <p:spPr>
            <a:xfrm rot="5400000" flipH="1" flipV="1">
              <a:off x="1374760" y="5858758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V="1">
              <a:off x="1406855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 flipH="1" flipV="1">
              <a:off x="1559257" y="5322393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112"/>
          <p:cNvGrpSpPr>
            <a:grpSpLocks/>
          </p:cNvGrpSpPr>
          <p:nvPr/>
        </p:nvGrpSpPr>
        <p:grpSpPr bwMode="auto">
          <a:xfrm>
            <a:off x="2177431" y="4414512"/>
            <a:ext cx="152400" cy="206375"/>
            <a:chOff x="1502780" y="5194076"/>
            <a:chExt cx="304803" cy="949549"/>
          </a:xfrm>
        </p:grpSpPr>
        <p:cxnSp>
          <p:nvCxnSpPr>
            <p:cNvPr id="233" name="Straight Connector 232"/>
            <p:cNvCxnSpPr/>
            <p:nvPr/>
          </p:nvCxnSpPr>
          <p:spPr>
            <a:xfrm rot="5400000" flipH="1" flipV="1">
              <a:off x="1355707" y="5844154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16200000" flipV="1">
              <a:off x="1403679" y="529317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5400000" flipH="1" flipV="1">
              <a:off x="1556081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Oval 235"/>
          <p:cNvSpPr/>
          <p:nvPr/>
        </p:nvSpPr>
        <p:spPr>
          <a:xfrm>
            <a:off x="1875806" y="2985762"/>
            <a:ext cx="779462" cy="873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237" name="Group 108"/>
          <p:cNvGrpSpPr>
            <a:grpSpLocks/>
          </p:cNvGrpSpPr>
          <p:nvPr/>
        </p:nvGrpSpPr>
        <p:grpSpPr bwMode="auto">
          <a:xfrm rot="-5400000">
            <a:off x="1693244" y="3306437"/>
            <a:ext cx="152400" cy="206375"/>
            <a:chOff x="1502780" y="5194076"/>
            <a:chExt cx="304803" cy="949549"/>
          </a:xfrm>
        </p:grpSpPr>
        <p:cxnSp>
          <p:nvCxnSpPr>
            <p:cNvPr id="238" name="Straight Connector 237"/>
            <p:cNvCxnSpPr/>
            <p:nvPr/>
          </p:nvCxnSpPr>
          <p:spPr>
            <a:xfrm rot="5400000" flipH="1" flipV="1">
              <a:off x="1355707" y="5844150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V="1">
              <a:off x="1403678" y="5293174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 flipH="1" flipV="1">
              <a:off x="1556080" y="5307783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99"/>
          <p:cNvGrpSpPr>
            <a:grpSpLocks/>
          </p:cNvGrpSpPr>
          <p:nvPr/>
        </p:nvGrpSpPr>
        <p:grpSpPr bwMode="auto">
          <a:xfrm rot="5400000">
            <a:off x="2684637" y="3311994"/>
            <a:ext cx="152400" cy="207962"/>
            <a:chOff x="1502780" y="5194076"/>
            <a:chExt cx="304803" cy="949549"/>
          </a:xfrm>
        </p:grpSpPr>
        <p:cxnSp>
          <p:nvCxnSpPr>
            <p:cNvPr id="242" name="Straight Connector 241"/>
            <p:cNvCxnSpPr/>
            <p:nvPr/>
          </p:nvCxnSpPr>
          <p:spPr>
            <a:xfrm rot="5400000" flipH="1" flipV="1">
              <a:off x="1354371" y="5842814"/>
              <a:ext cx="60162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16200000" flipV="1">
              <a:off x="1405017" y="5183109"/>
              <a:ext cx="347927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 flipH="1" flipV="1">
              <a:off x="1557419" y="5197606"/>
              <a:ext cx="347927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104"/>
          <p:cNvGrpSpPr>
            <a:grpSpLocks/>
          </p:cNvGrpSpPr>
          <p:nvPr/>
        </p:nvGrpSpPr>
        <p:grpSpPr bwMode="auto">
          <a:xfrm rot="10800000">
            <a:off x="2199656" y="3870000"/>
            <a:ext cx="152400" cy="206375"/>
            <a:chOff x="1502780" y="5194076"/>
            <a:chExt cx="304803" cy="949549"/>
          </a:xfrm>
        </p:grpSpPr>
        <p:cxnSp>
          <p:nvCxnSpPr>
            <p:cNvPr id="246" name="Straight Connector 245"/>
            <p:cNvCxnSpPr/>
            <p:nvPr/>
          </p:nvCxnSpPr>
          <p:spPr>
            <a:xfrm rot="5400000" flipH="1" flipV="1">
              <a:off x="1374760" y="5858758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V="1">
              <a:off x="1406855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 flipH="1" flipV="1">
              <a:off x="1559257" y="5322393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112"/>
          <p:cNvGrpSpPr>
            <a:grpSpLocks/>
          </p:cNvGrpSpPr>
          <p:nvPr/>
        </p:nvGrpSpPr>
        <p:grpSpPr bwMode="auto">
          <a:xfrm>
            <a:off x="2155206" y="2784150"/>
            <a:ext cx="152400" cy="206375"/>
            <a:chOff x="1502780" y="5194076"/>
            <a:chExt cx="304803" cy="949549"/>
          </a:xfrm>
        </p:grpSpPr>
        <p:cxnSp>
          <p:nvCxnSpPr>
            <p:cNvPr id="250" name="Straight Connector 249"/>
            <p:cNvCxnSpPr/>
            <p:nvPr/>
          </p:nvCxnSpPr>
          <p:spPr>
            <a:xfrm rot="5400000" flipH="1" flipV="1">
              <a:off x="1355707" y="5844154"/>
              <a:ext cx="598946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V="1">
              <a:off x="1403679" y="5293177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 flipH="1" flipV="1">
              <a:off x="1556081" y="5307785"/>
              <a:ext cx="350603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-10144" y="1067115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LIA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9189396" y="4945343"/>
            <a:ext cx="2997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Favaloro EJ, Mohammed S, Patzke J. Laboratory Testing for von Willebrand Factor Antigen (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VWF:Ag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). Methods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Mol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Biol. 2017;1646:403-416.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9278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/>
              <a:t>Measurement of VWF </a:t>
            </a:r>
            <a:r>
              <a:rPr lang="en-US" altLang="en-US" sz="2800" dirty="0" err="1" smtClean="0"/>
              <a:t>ristocetin</a:t>
            </a:r>
            <a:r>
              <a:rPr lang="en-US" altLang="en-US" sz="2800" dirty="0" smtClean="0"/>
              <a:t> cofactor </a:t>
            </a:r>
            <a:r>
              <a:rPr lang="en-US" altLang="en-US" sz="2800" dirty="0"/>
              <a:t>(</a:t>
            </a:r>
            <a:r>
              <a:rPr lang="en-US" altLang="en-US" sz="2800" dirty="0" err="1" smtClean="0"/>
              <a:t>VWF:RCo</a:t>
            </a:r>
            <a:r>
              <a:rPr lang="en-US" altLang="en-US" sz="2800" dirty="0" smtClean="0"/>
              <a:t>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253" name="Subtitle 2"/>
          <p:cNvSpPr txBox="1">
            <a:spLocks/>
          </p:cNvSpPr>
          <p:nvPr/>
        </p:nvSpPr>
        <p:spPr bwMode="auto">
          <a:xfrm>
            <a:off x="-56293" y="1104727"/>
            <a:ext cx="4778907" cy="40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000" smtClean="0"/>
              <a:t> Ristocetin binds to VWF and causes conformational change (‘unfolding’) which leads to exposure of VWF epitopes that then subsequent bind to platelet via platelet GPIb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000" smtClean="0"/>
              <a:t> Assay designed to be sensitive to VWF defects (VWF conformational changes; e.g., 2A, 2B, 2M VWD) and HMW VWF (2A, 2B VWD)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000" smtClean="0"/>
              <a:t> Can be performed using platelets (‘VWF:RCo’) or other methods including latex and based on rVWF (‘VWF:GPIb’)</a:t>
            </a:r>
            <a:endParaRPr lang="en-US" altLang="en-US" sz="2000" dirty="0"/>
          </a:p>
        </p:txBody>
      </p:sp>
      <p:sp>
        <p:nvSpPr>
          <p:cNvPr id="254" name="Freeform 253"/>
          <p:cNvSpPr/>
          <p:nvPr/>
        </p:nvSpPr>
        <p:spPr>
          <a:xfrm rot="5400000">
            <a:off x="6047382" y="2078832"/>
            <a:ext cx="873125" cy="376238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255" name="Straight Connector 254"/>
          <p:cNvCxnSpPr/>
          <p:nvPr/>
        </p:nvCxnSpPr>
        <p:spPr>
          <a:xfrm>
            <a:off x="5954514" y="3064996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" name="Oval 255"/>
          <p:cNvSpPr/>
          <p:nvPr/>
        </p:nvSpPr>
        <p:spPr>
          <a:xfrm>
            <a:off x="5175052" y="2628433"/>
            <a:ext cx="779462" cy="873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57" name="Rectangle 77"/>
          <p:cNvSpPr>
            <a:spLocks noChangeArrowheads="1"/>
          </p:cNvSpPr>
          <p:nvPr/>
        </p:nvSpPr>
        <p:spPr bwMode="auto">
          <a:xfrm>
            <a:off x="5724327" y="3366606"/>
            <a:ext cx="1112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Platelet</a:t>
            </a:r>
            <a:endParaRPr lang="en-AU" altLang="en-US" sz="1800" dirty="0">
              <a:latin typeface="Arial" panose="020B060402020202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4940101" y="2156222"/>
            <a:ext cx="6540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GpIb</a:t>
            </a:r>
            <a:endParaRPr lang="en-AU" dirty="0">
              <a:latin typeface="+mn-lt"/>
            </a:endParaRPr>
          </a:p>
        </p:txBody>
      </p:sp>
      <p:sp>
        <p:nvSpPr>
          <p:cNvPr id="259" name="Rectangle 79"/>
          <p:cNvSpPr>
            <a:spLocks noChangeArrowheads="1"/>
          </p:cNvSpPr>
          <p:nvPr/>
        </p:nvSpPr>
        <p:spPr bwMode="auto">
          <a:xfrm>
            <a:off x="6564312" y="1785143"/>
            <a:ext cx="1389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‘unfolded’ VWF</a:t>
            </a:r>
            <a:endParaRPr lang="en-AU" altLang="en-US" sz="1800" dirty="0">
              <a:latin typeface="Arial" panose="020B0604020202020204" pitchFamily="34" charset="0"/>
            </a:endParaRPr>
          </a:p>
        </p:txBody>
      </p:sp>
      <p:sp>
        <p:nvSpPr>
          <p:cNvPr id="260" name="Freeform 259"/>
          <p:cNvSpPr/>
          <p:nvPr/>
        </p:nvSpPr>
        <p:spPr>
          <a:xfrm rot="5400000">
            <a:off x="9534474" y="2085182"/>
            <a:ext cx="873125" cy="376238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61" name="Oval 260"/>
          <p:cNvSpPr/>
          <p:nvPr/>
        </p:nvSpPr>
        <p:spPr>
          <a:xfrm>
            <a:off x="9000281" y="2030413"/>
            <a:ext cx="387350" cy="436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62" name="Freeform 261"/>
          <p:cNvSpPr/>
          <p:nvPr/>
        </p:nvSpPr>
        <p:spPr>
          <a:xfrm rot="5400000">
            <a:off x="8808987" y="4148931"/>
            <a:ext cx="2724150" cy="541338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63" name="Freeform 262"/>
          <p:cNvSpPr/>
          <p:nvPr/>
        </p:nvSpPr>
        <p:spPr>
          <a:xfrm>
            <a:off x="8722468" y="1389063"/>
            <a:ext cx="873125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64" name="Freeform 263"/>
          <p:cNvSpPr/>
          <p:nvPr/>
        </p:nvSpPr>
        <p:spPr>
          <a:xfrm>
            <a:off x="8820893" y="3021013"/>
            <a:ext cx="871538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65" name="Freeform 264"/>
          <p:cNvSpPr/>
          <p:nvPr/>
        </p:nvSpPr>
        <p:spPr>
          <a:xfrm rot="16200000" flipV="1">
            <a:off x="7088931" y="2576512"/>
            <a:ext cx="2724150" cy="542925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66" name="Freeform 265"/>
          <p:cNvSpPr/>
          <p:nvPr/>
        </p:nvSpPr>
        <p:spPr>
          <a:xfrm>
            <a:off x="8625631" y="4160838"/>
            <a:ext cx="2722562" cy="542925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67" name="Freeform 266"/>
          <p:cNvSpPr/>
          <p:nvPr/>
        </p:nvSpPr>
        <p:spPr>
          <a:xfrm rot="5400000">
            <a:off x="8245424" y="5233194"/>
            <a:ext cx="873125" cy="376238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68" name="Freeform 267"/>
          <p:cNvSpPr/>
          <p:nvPr/>
        </p:nvSpPr>
        <p:spPr>
          <a:xfrm rot="5400000">
            <a:off x="11376768" y="4748213"/>
            <a:ext cx="871537" cy="376238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69" name="Freeform 268"/>
          <p:cNvSpPr/>
          <p:nvPr/>
        </p:nvSpPr>
        <p:spPr>
          <a:xfrm rot="5400000">
            <a:off x="10263138" y="2278856"/>
            <a:ext cx="2722562" cy="542925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70" name="Rectangle 266"/>
          <p:cNvSpPr>
            <a:spLocks noChangeArrowheads="1"/>
          </p:cNvSpPr>
          <p:nvPr/>
        </p:nvSpPr>
        <p:spPr bwMode="auto">
          <a:xfrm>
            <a:off x="6349905" y="4251339"/>
            <a:ext cx="1893887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Latex aggregation proportional to level of ‘active’ and HMW VWF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271" name="Freeform 270"/>
          <p:cNvSpPr/>
          <p:nvPr/>
        </p:nvSpPr>
        <p:spPr>
          <a:xfrm>
            <a:off x="6125964" y="1906588"/>
            <a:ext cx="93662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72" name="Rectangle 142"/>
          <p:cNvSpPr>
            <a:spLocks noChangeArrowheads="1"/>
          </p:cNvSpPr>
          <p:nvPr/>
        </p:nvSpPr>
        <p:spPr bwMode="auto">
          <a:xfrm>
            <a:off x="5511320" y="1528778"/>
            <a:ext cx="8778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ristocetin</a:t>
            </a:r>
            <a:endParaRPr lang="en-AU" altLang="en-US" sz="1200" dirty="0">
              <a:latin typeface="Arial" panose="020B0604020202020204" pitchFamily="34" charset="0"/>
            </a:endParaRPr>
          </a:p>
        </p:txBody>
      </p:sp>
      <p:sp>
        <p:nvSpPr>
          <p:cNvPr id="273" name="Freeform 272"/>
          <p:cNvSpPr/>
          <p:nvPr/>
        </p:nvSpPr>
        <p:spPr>
          <a:xfrm>
            <a:off x="8773268" y="1701800"/>
            <a:ext cx="93663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74" name="Freeform 273"/>
          <p:cNvSpPr/>
          <p:nvPr/>
        </p:nvSpPr>
        <p:spPr>
          <a:xfrm>
            <a:off x="9424143" y="1698625"/>
            <a:ext cx="95250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75" name="Freeform 274"/>
          <p:cNvSpPr/>
          <p:nvPr/>
        </p:nvSpPr>
        <p:spPr>
          <a:xfrm>
            <a:off x="9735293" y="1930400"/>
            <a:ext cx="93663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76" name="Freeform 275"/>
          <p:cNvSpPr/>
          <p:nvPr/>
        </p:nvSpPr>
        <p:spPr>
          <a:xfrm>
            <a:off x="9776568" y="2411413"/>
            <a:ext cx="93663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77" name="Freeform 276"/>
          <p:cNvSpPr/>
          <p:nvPr/>
        </p:nvSpPr>
        <p:spPr>
          <a:xfrm>
            <a:off x="8578006" y="2408238"/>
            <a:ext cx="93662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78" name="Freeform 277"/>
          <p:cNvSpPr/>
          <p:nvPr/>
        </p:nvSpPr>
        <p:spPr>
          <a:xfrm>
            <a:off x="8578006" y="2921000"/>
            <a:ext cx="93662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79" name="Freeform 278"/>
          <p:cNvSpPr/>
          <p:nvPr/>
        </p:nvSpPr>
        <p:spPr>
          <a:xfrm>
            <a:off x="8898681" y="3322638"/>
            <a:ext cx="95250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80" name="Freeform 279"/>
          <p:cNvSpPr/>
          <p:nvPr/>
        </p:nvSpPr>
        <p:spPr>
          <a:xfrm>
            <a:off x="9519393" y="3322638"/>
            <a:ext cx="93663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281" name="Straight Connector 280"/>
          <p:cNvCxnSpPr/>
          <p:nvPr/>
        </p:nvCxnSpPr>
        <p:spPr>
          <a:xfrm>
            <a:off x="8678018" y="2254250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9378106" y="2254250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rot="16200000">
            <a:off x="9059811" y="2624932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rot="16200000">
            <a:off x="9060605" y="1873251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5" name="Oval 284"/>
          <p:cNvSpPr/>
          <p:nvPr/>
        </p:nvSpPr>
        <p:spPr>
          <a:xfrm>
            <a:off x="9130456" y="3636963"/>
            <a:ext cx="388937" cy="436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286" name="Straight Connector 285"/>
          <p:cNvCxnSpPr/>
          <p:nvPr/>
        </p:nvCxnSpPr>
        <p:spPr>
          <a:xfrm>
            <a:off x="8808193" y="3860800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9508281" y="3860800"/>
            <a:ext cx="31591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rot="16200000">
            <a:off x="9191574" y="4231482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rot="16200000">
            <a:off x="9192368" y="3479801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Oval 289"/>
          <p:cNvSpPr/>
          <p:nvPr/>
        </p:nvSpPr>
        <p:spPr>
          <a:xfrm>
            <a:off x="9217768" y="5030788"/>
            <a:ext cx="388938" cy="436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291" name="Straight Connector 290"/>
          <p:cNvCxnSpPr/>
          <p:nvPr/>
        </p:nvCxnSpPr>
        <p:spPr>
          <a:xfrm>
            <a:off x="8895506" y="5256213"/>
            <a:ext cx="31591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9595593" y="5256213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rot="16200000">
            <a:off x="9278886" y="5625307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rot="16200000">
            <a:off x="9279680" y="4873626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5" name="Oval 294"/>
          <p:cNvSpPr/>
          <p:nvPr/>
        </p:nvSpPr>
        <p:spPr>
          <a:xfrm>
            <a:off x="10481418" y="1858963"/>
            <a:ext cx="387350" cy="436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296" name="Straight Connector 295"/>
          <p:cNvCxnSpPr/>
          <p:nvPr/>
        </p:nvCxnSpPr>
        <p:spPr>
          <a:xfrm>
            <a:off x="10159156" y="2082800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10859243" y="2082800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rot="16200000">
            <a:off x="10541743" y="2452688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rot="16200000">
            <a:off x="10540949" y="1701007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Oval 299"/>
          <p:cNvSpPr/>
          <p:nvPr/>
        </p:nvSpPr>
        <p:spPr>
          <a:xfrm>
            <a:off x="10659218" y="3298825"/>
            <a:ext cx="388938" cy="4365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301" name="Straight Connector 300"/>
          <p:cNvCxnSpPr/>
          <p:nvPr/>
        </p:nvCxnSpPr>
        <p:spPr>
          <a:xfrm>
            <a:off x="10336956" y="3524250"/>
            <a:ext cx="31591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11037043" y="3524250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16200000">
            <a:off x="10720337" y="3893344"/>
            <a:ext cx="31591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rot="16200000">
            <a:off x="10721130" y="3141663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5" name="Oval 304"/>
          <p:cNvSpPr/>
          <p:nvPr/>
        </p:nvSpPr>
        <p:spPr>
          <a:xfrm>
            <a:off x="10846543" y="5054600"/>
            <a:ext cx="387350" cy="4365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306" name="Straight Connector 305"/>
          <p:cNvCxnSpPr/>
          <p:nvPr/>
        </p:nvCxnSpPr>
        <p:spPr>
          <a:xfrm>
            <a:off x="10524281" y="5280025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11224368" y="5280025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rot="16200000">
            <a:off x="10906075" y="5649119"/>
            <a:ext cx="31591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rot="16200000">
            <a:off x="10906868" y="4897438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Freeform 309"/>
          <p:cNvSpPr/>
          <p:nvPr/>
        </p:nvSpPr>
        <p:spPr>
          <a:xfrm>
            <a:off x="9881343" y="3295650"/>
            <a:ext cx="95250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11" name="Freeform 310"/>
          <p:cNvSpPr/>
          <p:nvPr/>
        </p:nvSpPr>
        <p:spPr>
          <a:xfrm>
            <a:off x="9692431" y="4160838"/>
            <a:ext cx="95250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12" name="Freeform 311"/>
          <p:cNvSpPr/>
          <p:nvPr/>
        </p:nvSpPr>
        <p:spPr>
          <a:xfrm>
            <a:off x="8849468" y="4187825"/>
            <a:ext cx="93663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13" name="Freeform 312"/>
          <p:cNvSpPr/>
          <p:nvPr/>
        </p:nvSpPr>
        <p:spPr>
          <a:xfrm>
            <a:off x="8630393" y="3536950"/>
            <a:ext cx="95250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14" name="Freeform 313"/>
          <p:cNvSpPr/>
          <p:nvPr/>
        </p:nvSpPr>
        <p:spPr>
          <a:xfrm>
            <a:off x="11352956" y="1514475"/>
            <a:ext cx="93662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15" name="Freeform 314"/>
          <p:cNvSpPr/>
          <p:nvPr/>
        </p:nvSpPr>
        <p:spPr>
          <a:xfrm>
            <a:off x="11348193" y="2209800"/>
            <a:ext cx="93663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16" name="Freeform 315"/>
          <p:cNvSpPr/>
          <p:nvPr/>
        </p:nvSpPr>
        <p:spPr>
          <a:xfrm>
            <a:off x="11341843" y="2906713"/>
            <a:ext cx="95250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17" name="Freeform 316"/>
          <p:cNvSpPr/>
          <p:nvPr/>
        </p:nvSpPr>
        <p:spPr>
          <a:xfrm>
            <a:off x="11337081" y="3603625"/>
            <a:ext cx="93662" cy="200025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18" name="Freeform 317"/>
          <p:cNvSpPr/>
          <p:nvPr/>
        </p:nvSpPr>
        <p:spPr>
          <a:xfrm>
            <a:off x="11576793" y="4602163"/>
            <a:ext cx="95250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19" name="Freeform 318"/>
          <p:cNvSpPr/>
          <p:nvPr/>
        </p:nvSpPr>
        <p:spPr>
          <a:xfrm>
            <a:off x="11624418" y="5054600"/>
            <a:ext cx="93663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20" name="Freeform 319"/>
          <p:cNvSpPr/>
          <p:nvPr/>
        </p:nvSpPr>
        <p:spPr>
          <a:xfrm>
            <a:off x="10481418" y="5507038"/>
            <a:ext cx="93663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21" name="Freeform 320"/>
          <p:cNvSpPr/>
          <p:nvPr/>
        </p:nvSpPr>
        <p:spPr>
          <a:xfrm>
            <a:off x="8849468" y="5467350"/>
            <a:ext cx="93663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22" name="Freeform 321"/>
          <p:cNvSpPr/>
          <p:nvPr/>
        </p:nvSpPr>
        <p:spPr>
          <a:xfrm>
            <a:off x="8801843" y="4954588"/>
            <a:ext cx="93663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23" name="Freeform 322"/>
          <p:cNvSpPr/>
          <p:nvPr/>
        </p:nvSpPr>
        <p:spPr>
          <a:xfrm>
            <a:off x="9130456" y="4502150"/>
            <a:ext cx="93662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24" name="Freeform 323"/>
          <p:cNvSpPr/>
          <p:nvPr/>
        </p:nvSpPr>
        <p:spPr>
          <a:xfrm>
            <a:off x="9682906" y="4638675"/>
            <a:ext cx="93662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25" name="Freeform 324"/>
          <p:cNvSpPr/>
          <p:nvPr/>
        </p:nvSpPr>
        <p:spPr>
          <a:xfrm>
            <a:off x="10575081" y="4602163"/>
            <a:ext cx="93662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26" name="Freeform 325"/>
          <p:cNvSpPr/>
          <p:nvPr/>
        </p:nvSpPr>
        <p:spPr>
          <a:xfrm>
            <a:off x="10379818" y="3703638"/>
            <a:ext cx="93663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27" name="Freeform 326"/>
          <p:cNvSpPr/>
          <p:nvPr/>
        </p:nvSpPr>
        <p:spPr>
          <a:xfrm>
            <a:off x="10379818" y="3108325"/>
            <a:ext cx="93663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28" name="Freeform 327"/>
          <p:cNvSpPr/>
          <p:nvPr/>
        </p:nvSpPr>
        <p:spPr>
          <a:xfrm>
            <a:off x="10336956" y="4073525"/>
            <a:ext cx="95250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29" name="Freeform 328"/>
          <p:cNvSpPr/>
          <p:nvPr/>
        </p:nvSpPr>
        <p:spPr>
          <a:xfrm>
            <a:off x="11341843" y="4108450"/>
            <a:ext cx="95250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30" name="Arc 329"/>
          <p:cNvSpPr/>
          <p:nvPr/>
        </p:nvSpPr>
        <p:spPr>
          <a:xfrm rot="5400000" flipV="1">
            <a:off x="7240486" y="1185084"/>
            <a:ext cx="1781175" cy="3024188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331" name="Straight Connector 330"/>
          <p:cNvCxnSpPr/>
          <p:nvPr/>
        </p:nvCxnSpPr>
        <p:spPr>
          <a:xfrm>
            <a:off x="4859139" y="3064996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5548114" y="3501558"/>
            <a:ext cx="0" cy="35401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5565577" y="2272833"/>
            <a:ext cx="0" cy="35401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9380" y="5337323"/>
            <a:ext cx="5283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Mohammed S, Favaloro EJ. Laboratory Testing for von Willebrand Factor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Ristocetin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Cofactor (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VWF:RCo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). Methods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Mol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Biol. 2017;1646:435-451.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2134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 dirty="0"/>
              <a:t>Measurement of VWF </a:t>
            </a:r>
            <a:r>
              <a:rPr lang="en-US" altLang="en-US" sz="2800" dirty="0" err="1" smtClean="0"/>
              <a:t>ristocetin</a:t>
            </a:r>
            <a:r>
              <a:rPr lang="en-US" altLang="en-US" sz="2800" dirty="0" smtClean="0"/>
              <a:t> cofactor </a:t>
            </a:r>
            <a:r>
              <a:rPr lang="en-US" altLang="en-US" sz="2800" dirty="0"/>
              <a:t>(</a:t>
            </a:r>
            <a:r>
              <a:rPr lang="en-US" altLang="en-US" sz="2800" dirty="0" err="1" smtClean="0"/>
              <a:t>VWF:RCo</a:t>
            </a:r>
            <a:r>
              <a:rPr lang="en-US" altLang="en-US" sz="2800" dirty="0" smtClean="0"/>
              <a:t> [</a:t>
            </a:r>
            <a:r>
              <a:rPr lang="en-US" altLang="en-US" sz="2800" dirty="0" err="1" smtClean="0"/>
              <a:t>VWF:GPIbR</a:t>
            </a:r>
            <a:r>
              <a:rPr lang="en-US" altLang="en-US" sz="2800" dirty="0" smtClean="0"/>
              <a:t>])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85" name="Freeform 84"/>
          <p:cNvSpPr/>
          <p:nvPr/>
        </p:nvSpPr>
        <p:spPr>
          <a:xfrm rot="5400000">
            <a:off x="5759351" y="2271143"/>
            <a:ext cx="873125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86" name="Rectangle 77"/>
          <p:cNvSpPr>
            <a:spLocks noChangeArrowheads="1"/>
          </p:cNvSpPr>
          <p:nvPr/>
        </p:nvSpPr>
        <p:spPr bwMode="auto">
          <a:xfrm>
            <a:off x="4811464" y="2784699"/>
            <a:ext cx="852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Latex</a:t>
            </a:r>
            <a:endParaRPr lang="en-AU" altLang="en-US" sz="1800" dirty="0">
              <a:latin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852777" y="1635159"/>
            <a:ext cx="7223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rGpIb</a:t>
            </a:r>
            <a:endParaRPr lang="en-AU" dirty="0">
              <a:latin typeface="+mn-lt"/>
            </a:endParaRPr>
          </a:p>
        </p:txBody>
      </p:sp>
      <p:sp>
        <p:nvSpPr>
          <p:cNvPr id="88" name="Rectangle 79"/>
          <p:cNvSpPr>
            <a:spLocks noChangeArrowheads="1"/>
          </p:cNvSpPr>
          <p:nvPr/>
        </p:nvSpPr>
        <p:spPr bwMode="auto">
          <a:xfrm>
            <a:off x="6319067" y="1994124"/>
            <a:ext cx="1389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‘unfolded’ VWF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 rot="5400000">
            <a:off x="9390086" y="1948881"/>
            <a:ext cx="873125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0" name="Oval 89"/>
          <p:cNvSpPr/>
          <p:nvPr/>
        </p:nvSpPr>
        <p:spPr>
          <a:xfrm>
            <a:off x="8855892" y="1894112"/>
            <a:ext cx="387350" cy="436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1" name="Freeform 90"/>
          <p:cNvSpPr/>
          <p:nvPr/>
        </p:nvSpPr>
        <p:spPr>
          <a:xfrm rot="5400000">
            <a:off x="8664599" y="4012630"/>
            <a:ext cx="2724150" cy="541337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2" name="Freeform 91"/>
          <p:cNvSpPr/>
          <p:nvPr/>
        </p:nvSpPr>
        <p:spPr>
          <a:xfrm>
            <a:off x="8578080" y="1252762"/>
            <a:ext cx="873125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3" name="Freeform 92"/>
          <p:cNvSpPr/>
          <p:nvPr/>
        </p:nvSpPr>
        <p:spPr>
          <a:xfrm>
            <a:off x="8676505" y="2884712"/>
            <a:ext cx="871537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4" name="Freeform 93"/>
          <p:cNvSpPr/>
          <p:nvPr/>
        </p:nvSpPr>
        <p:spPr>
          <a:xfrm rot="16200000" flipV="1">
            <a:off x="6944543" y="2440211"/>
            <a:ext cx="2724150" cy="542925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5" name="Freeform 94"/>
          <p:cNvSpPr/>
          <p:nvPr/>
        </p:nvSpPr>
        <p:spPr>
          <a:xfrm>
            <a:off x="8481242" y="4024537"/>
            <a:ext cx="2722563" cy="542925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6" name="Freeform 95"/>
          <p:cNvSpPr/>
          <p:nvPr/>
        </p:nvSpPr>
        <p:spPr>
          <a:xfrm rot="5400000">
            <a:off x="8101036" y="5096893"/>
            <a:ext cx="873125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7" name="Freeform 96"/>
          <p:cNvSpPr/>
          <p:nvPr/>
        </p:nvSpPr>
        <p:spPr>
          <a:xfrm rot="5400000">
            <a:off x="11232380" y="4611912"/>
            <a:ext cx="871537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8" name="Freeform 97"/>
          <p:cNvSpPr/>
          <p:nvPr/>
        </p:nvSpPr>
        <p:spPr>
          <a:xfrm rot="5400000">
            <a:off x="10118749" y="2142555"/>
            <a:ext cx="2722562" cy="542925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9" name="Rectangle 266"/>
          <p:cNvSpPr>
            <a:spLocks noChangeArrowheads="1"/>
          </p:cNvSpPr>
          <p:nvPr/>
        </p:nvSpPr>
        <p:spPr bwMode="auto">
          <a:xfrm>
            <a:off x="6027879" y="4064775"/>
            <a:ext cx="2131101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Latex aggregation proportional to level of ‘active’ and HMW VWF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5837932" y="2098899"/>
            <a:ext cx="93663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1" name="Rectangle 142"/>
          <p:cNvSpPr>
            <a:spLocks noChangeArrowheads="1"/>
          </p:cNvSpPr>
          <p:nvPr/>
        </p:nvSpPr>
        <p:spPr bwMode="auto">
          <a:xfrm>
            <a:off x="5129907" y="1759174"/>
            <a:ext cx="877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ristocetin</a:t>
            </a:r>
            <a:endParaRPr lang="en-AU" altLang="en-US" sz="1200">
              <a:latin typeface="Arial" panose="020B0604020202020204" pitchFamily="34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8628880" y="1565499"/>
            <a:ext cx="93662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3" name="Freeform 102"/>
          <p:cNvSpPr/>
          <p:nvPr/>
        </p:nvSpPr>
        <p:spPr>
          <a:xfrm>
            <a:off x="9279755" y="1562324"/>
            <a:ext cx="95250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4" name="Freeform 103"/>
          <p:cNvSpPr/>
          <p:nvPr/>
        </p:nvSpPr>
        <p:spPr>
          <a:xfrm>
            <a:off x="9590905" y="1794099"/>
            <a:ext cx="93662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5" name="Freeform 104"/>
          <p:cNvSpPr/>
          <p:nvPr/>
        </p:nvSpPr>
        <p:spPr>
          <a:xfrm>
            <a:off x="9632180" y="2275112"/>
            <a:ext cx="93662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6" name="Freeform 105"/>
          <p:cNvSpPr/>
          <p:nvPr/>
        </p:nvSpPr>
        <p:spPr>
          <a:xfrm>
            <a:off x="8433617" y="2271937"/>
            <a:ext cx="93663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7" name="Freeform 106"/>
          <p:cNvSpPr/>
          <p:nvPr/>
        </p:nvSpPr>
        <p:spPr>
          <a:xfrm>
            <a:off x="8433617" y="2784699"/>
            <a:ext cx="93663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8" name="Freeform 107"/>
          <p:cNvSpPr/>
          <p:nvPr/>
        </p:nvSpPr>
        <p:spPr>
          <a:xfrm>
            <a:off x="8754292" y="3186337"/>
            <a:ext cx="95250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9" name="Freeform 108"/>
          <p:cNvSpPr/>
          <p:nvPr/>
        </p:nvSpPr>
        <p:spPr>
          <a:xfrm>
            <a:off x="9375005" y="3186337"/>
            <a:ext cx="93662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8533630" y="2117949"/>
            <a:ext cx="31591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9233717" y="2117949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>
            <a:off x="8915423" y="2488631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>
            <a:off x="8916217" y="1736950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8986067" y="3500662"/>
            <a:ext cx="388938" cy="436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8663805" y="3724499"/>
            <a:ext cx="31591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9363892" y="3724499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>
            <a:off x="9047185" y="4095181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>
            <a:off x="9047979" y="3343500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9073380" y="4894487"/>
            <a:ext cx="388937" cy="436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8751117" y="5119912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451205" y="5119912"/>
            <a:ext cx="31591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6200000">
            <a:off x="9134498" y="5489006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>
            <a:off x="9135292" y="4737325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0337030" y="1722662"/>
            <a:ext cx="387350" cy="4365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125" name="Straight Connector 124"/>
          <p:cNvCxnSpPr/>
          <p:nvPr/>
        </p:nvCxnSpPr>
        <p:spPr>
          <a:xfrm>
            <a:off x="10014767" y="1946499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0714855" y="1946499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6200000">
            <a:off x="10397354" y="2316387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6200000">
            <a:off x="10396560" y="1564706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10514830" y="3162524"/>
            <a:ext cx="388937" cy="4365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10192567" y="3387949"/>
            <a:ext cx="31591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0892655" y="3387949"/>
            <a:ext cx="31591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>
            <a:off x="10575949" y="3757043"/>
            <a:ext cx="31591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6200000">
            <a:off x="10576742" y="3005362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10702155" y="4918299"/>
            <a:ext cx="387350" cy="4365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10379892" y="5143724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1079980" y="5143724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6200000">
            <a:off x="10761686" y="5512818"/>
            <a:ext cx="31591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6200000">
            <a:off x="10762479" y="4761137"/>
            <a:ext cx="3143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Freeform 138"/>
          <p:cNvSpPr/>
          <p:nvPr/>
        </p:nvSpPr>
        <p:spPr>
          <a:xfrm>
            <a:off x="9736955" y="3159349"/>
            <a:ext cx="95250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0" name="Freeform 139"/>
          <p:cNvSpPr/>
          <p:nvPr/>
        </p:nvSpPr>
        <p:spPr>
          <a:xfrm>
            <a:off x="9548042" y="4024537"/>
            <a:ext cx="95250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1" name="Freeform 140"/>
          <p:cNvSpPr/>
          <p:nvPr/>
        </p:nvSpPr>
        <p:spPr>
          <a:xfrm>
            <a:off x="8705080" y="4051524"/>
            <a:ext cx="93662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2" name="Freeform 141"/>
          <p:cNvSpPr/>
          <p:nvPr/>
        </p:nvSpPr>
        <p:spPr>
          <a:xfrm>
            <a:off x="8486005" y="3400649"/>
            <a:ext cx="95250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3" name="Freeform 142"/>
          <p:cNvSpPr/>
          <p:nvPr/>
        </p:nvSpPr>
        <p:spPr>
          <a:xfrm>
            <a:off x="11208567" y="1378174"/>
            <a:ext cx="93663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4" name="Freeform 143"/>
          <p:cNvSpPr/>
          <p:nvPr/>
        </p:nvSpPr>
        <p:spPr>
          <a:xfrm>
            <a:off x="11203805" y="2073499"/>
            <a:ext cx="93662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5" name="Freeform 144"/>
          <p:cNvSpPr/>
          <p:nvPr/>
        </p:nvSpPr>
        <p:spPr>
          <a:xfrm>
            <a:off x="11197455" y="2770412"/>
            <a:ext cx="95250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6" name="Freeform 145"/>
          <p:cNvSpPr/>
          <p:nvPr/>
        </p:nvSpPr>
        <p:spPr>
          <a:xfrm>
            <a:off x="11192692" y="3467324"/>
            <a:ext cx="93663" cy="200025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7" name="Freeform 146"/>
          <p:cNvSpPr/>
          <p:nvPr/>
        </p:nvSpPr>
        <p:spPr>
          <a:xfrm>
            <a:off x="11432405" y="4465862"/>
            <a:ext cx="95250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8" name="Freeform 147"/>
          <p:cNvSpPr/>
          <p:nvPr/>
        </p:nvSpPr>
        <p:spPr>
          <a:xfrm>
            <a:off x="11480030" y="4918299"/>
            <a:ext cx="93662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9" name="Freeform 148"/>
          <p:cNvSpPr/>
          <p:nvPr/>
        </p:nvSpPr>
        <p:spPr>
          <a:xfrm>
            <a:off x="10337030" y="5370737"/>
            <a:ext cx="93662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50" name="Freeform 149"/>
          <p:cNvSpPr/>
          <p:nvPr/>
        </p:nvSpPr>
        <p:spPr>
          <a:xfrm>
            <a:off x="8705080" y="5331049"/>
            <a:ext cx="93662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51" name="Freeform 150"/>
          <p:cNvSpPr/>
          <p:nvPr/>
        </p:nvSpPr>
        <p:spPr>
          <a:xfrm>
            <a:off x="8657455" y="4818287"/>
            <a:ext cx="93662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52" name="Freeform 151"/>
          <p:cNvSpPr/>
          <p:nvPr/>
        </p:nvSpPr>
        <p:spPr>
          <a:xfrm>
            <a:off x="8986067" y="4365849"/>
            <a:ext cx="93663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53" name="Freeform 152"/>
          <p:cNvSpPr/>
          <p:nvPr/>
        </p:nvSpPr>
        <p:spPr>
          <a:xfrm>
            <a:off x="9538517" y="4502374"/>
            <a:ext cx="93663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54" name="Freeform 153"/>
          <p:cNvSpPr/>
          <p:nvPr/>
        </p:nvSpPr>
        <p:spPr>
          <a:xfrm>
            <a:off x="10430692" y="4465862"/>
            <a:ext cx="93663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55" name="Freeform 154"/>
          <p:cNvSpPr/>
          <p:nvPr/>
        </p:nvSpPr>
        <p:spPr>
          <a:xfrm>
            <a:off x="10235430" y="3567337"/>
            <a:ext cx="93662" cy="201612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56" name="Freeform 155"/>
          <p:cNvSpPr/>
          <p:nvPr/>
        </p:nvSpPr>
        <p:spPr>
          <a:xfrm>
            <a:off x="10235430" y="2972024"/>
            <a:ext cx="93662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57" name="Freeform 156"/>
          <p:cNvSpPr/>
          <p:nvPr/>
        </p:nvSpPr>
        <p:spPr>
          <a:xfrm>
            <a:off x="10192567" y="3937224"/>
            <a:ext cx="95250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58" name="Freeform 157"/>
          <p:cNvSpPr/>
          <p:nvPr/>
        </p:nvSpPr>
        <p:spPr>
          <a:xfrm>
            <a:off x="11197455" y="3972149"/>
            <a:ext cx="95250" cy="201613"/>
          </a:xfrm>
          <a:custGeom>
            <a:avLst/>
            <a:gdLst>
              <a:gd name="connsiteX0" fmla="*/ 0 w 93944"/>
              <a:gd name="connsiteY0" fmla="*/ 131970 h 201418"/>
              <a:gd name="connsiteX1" fmla="*/ 46299 w 93944"/>
              <a:gd name="connsiteY1" fmla="*/ 201418 h 201418"/>
              <a:gd name="connsiteX2" fmla="*/ 81023 w 93944"/>
              <a:gd name="connsiteY2" fmla="*/ 189844 h 201418"/>
              <a:gd name="connsiteX3" fmla="*/ 92597 w 93944"/>
              <a:gd name="connsiteY3" fmla="*/ 155119 h 201418"/>
              <a:gd name="connsiteX4" fmla="*/ 34724 w 93944"/>
              <a:gd name="connsiteY4" fmla="*/ 62522 h 201418"/>
              <a:gd name="connsiteX5" fmla="*/ 34724 w 93944"/>
              <a:gd name="connsiteY5" fmla="*/ 120395 h 201418"/>
              <a:gd name="connsiteX6" fmla="*/ 46299 w 93944"/>
              <a:gd name="connsiteY6" fmla="*/ 201418 h 201418"/>
              <a:gd name="connsiteX7" fmla="*/ 57873 w 93944"/>
              <a:gd name="connsiteY7" fmla="*/ 74097 h 2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4" h="201418">
                <a:moveTo>
                  <a:pt x="0" y="131970"/>
                </a:moveTo>
                <a:cubicBezTo>
                  <a:pt x="8673" y="157989"/>
                  <a:pt x="13786" y="190580"/>
                  <a:pt x="46299" y="201418"/>
                </a:cubicBezTo>
                <a:lnTo>
                  <a:pt x="81023" y="189844"/>
                </a:lnTo>
                <a:cubicBezTo>
                  <a:pt x="84881" y="178269"/>
                  <a:pt x="93944" y="167245"/>
                  <a:pt x="92597" y="155119"/>
                </a:cubicBezTo>
                <a:cubicBezTo>
                  <a:pt x="84883" y="85697"/>
                  <a:pt x="78444" y="91668"/>
                  <a:pt x="34724" y="62522"/>
                </a:cubicBezTo>
                <a:cubicBezTo>
                  <a:pt x="13883" y="0"/>
                  <a:pt x="20181" y="11329"/>
                  <a:pt x="34724" y="120395"/>
                </a:cubicBezTo>
                <a:cubicBezTo>
                  <a:pt x="38330" y="147438"/>
                  <a:pt x="42441" y="174410"/>
                  <a:pt x="46299" y="201418"/>
                </a:cubicBezTo>
                <a:cubicBezTo>
                  <a:pt x="64423" y="128918"/>
                  <a:pt x="57873" y="171027"/>
                  <a:pt x="57873" y="7409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59" name="Arc 158"/>
          <p:cNvSpPr/>
          <p:nvPr/>
        </p:nvSpPr>
        <p:spPr>
          <a:xfrm rot="5400000" flipV="1">
            <a:off x="7440474" y="1181735"/>
            <a:ext cx="1444625" cy="3448050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60" name="Rectangle 82"/>
          <p:cNvSpPr>
            <a:spLocks noChangeArrowheads="1"/>
          </p:cNvSpPr>
          <p:nvPr/>
        </p:nvSpPr>
        <p:spPr bwMode="auto">
          <a:xfrm>
            <a:off x="140074" y="1829952"/>
            <a:ext cx="3368860" cy="29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/>
              <a:t> Still employs </a:t>
            </a:r>
            <a:r>
              <a:rPr lang="en-US" altLang="en-US" sz="2200" dirty="0" err="1"/>
              <a:t>ristocetin</a:t>
            </a:r>
            <a:endParaRPr lang="en-US" altLang="en-US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/>
              <a:t> Latex particles replace platelets (theoretically more stable &amp; reproducible assay)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/>
              <a:t> Recombinant </a:t>
            </a:r>
            <a:r>
              <a:rPr lang="en-US" altLang="en-US" sz="2200" dirty="0" err="1"/>
              <a:t>GPIb</a:t>
            </a:r>
            <a:r>
              <a:rPr lang="en-US" altLang="en-US" sz="2200" dirty="0"/>
              <a:t> bound to latex replaces native </a:t>
            </a:r>
            <a:r>
              <a:rPr lang="en-US" altLang="en-US" sz="2200" dirty="0" err="1"/>
              <a:t>GPIb</a:t>
            </a:r>
            <a:r>
              <a:rPr lang="en-US" altLang="en-US" sz="2200" dirty="0"/>
              <a:t> bound to platelet.</a:t>
            </a:r>
          </a:p>
        </p:txBody>
      </p:sp>
      <p:cxnSp>
        <p:nvCxnSpPr>
          <p:cNvPr id="161" name="Straight Connector 160"/>
          <p:cNvCxnSpPr/>
          <p:nvPr/>
        </p:nvCxnSpPr>
        <p:spPr>
          <a:xfrm>
            <a:off x="4970144" y="2473549"/>
            <a:ext cx="31591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4190681" y="2036987"/>
            <a:ext cx="779463" cy="873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163" name="Straight Connector 162"/>
          <p:cNvCxnSpPr/>
          <p:nvPr/>
        </p:nvCxnSpPr>
        <p:spPr>
          <a:xfrm>
            <a:off x="3874769" y="2473549"/>
            <a:ext cx="31591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4563744" y="2910112"/>
            <a:ext cx="0" cy="3540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79619" y="1681387"/>
            <a:ext cx="0" cy="3540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119336" y="1146825"/>
            <a:ext cx="2683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[</a:t>
            </a:r>
            <a:r>
              <a:rPr lang="en-US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VWF:GPIbR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89380" y="5337323"/>
            <a:ext cx="5283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Mohammed S, Favaloro EJ. Laboratory Testing for von Willebrand Factor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Ristocetin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Cofactor (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VWF:RCo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). Methods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Mol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Biol. 2017;1646:435-451.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6367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/>
              <a:t>Measurement of VWF </a:t>
            </a:r>
            <a:r>
              <a:rPr lang="en-US" altLang="en-US" sz="2800" dirty="0" smtClean="0"/>
              <a:t>collagen binding </a:t>
            </a:r>
            <a:r>
              <a:rPr lang="en-US" altLang="en-US" sz="2800" dirty="0"/>
              <a:t>(</a:t>
            </a:r>
            <a:r>
              <a:rPr lang="en-US" altLang="en-US" sz="2800" dirty="0" smtClean="0"/>
              <a:t>VWF:CB</a:t>
            </a:r>
            <a:r>
              <a:rPr lang="en-US" altLang="en-US" sz="2800" dirty="0" smtClean="0"/>
              <a:t>) - ELISA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167" name="Subtitle 2"/>
          <p:cNvSpPr txBox="1">
            <a:spLocks/>
          </p:cNvSpPr>
          <p:nvPr/>
        </p:nvSpPr>
        <p:spPr bwMode="auto">
          <a:xfrm>
            <a:off x="77764" y="1124742"/>
            <a:ext cx="4290044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/>
              <a:t> </a:t>
            </a:r>
            <a:r>
              <a:rPr lang="en-US" altLang="en-US" sz="1800" dirty="0" smtClean="0"/>
              <a:t>Another measure of </a:t>
            </a:r>
            <a:r>
              <a:rPr lang="en-US" altLang="en-US" sz="1800" dirty="0"/>
              <a:t>VWF ‘activity’ </a:t>
            </a:r>
            <a:endParaRPr lang="en-US" alt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/>
              <a:t> VWF </a:t>
            </a:r>
            <a:r>
              <a:rPr lang="en-US" altLang="en-US" sz="1800" dirty="0" smtClean="0"/>
              <a:t>binding to collagen is a natural </a:t>
            </a:r>
            <a:r>
              <a:rPr lang="en-US" altLang="en-US" sz="1800" dirty="0"/>
              <a:t>in vivo </a:t>
            </a:r>
            <a:r>
              <a:rPr lang="en-US" altLang="en-US" sz="1800" dirty="0" smtClean="0"/>
              <a:t>adhesive activity</a:t>
            </a:r>
            <a:endParaRPr lang="en-US" alt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/>
              <a:t> </a:t>
            </a:r>
            <a:r>
              <a:rPr lang="en-US" altLang="en-US" sz="1800" dirty="0" smtClean="0"/>
              <a:t>Original description in </a:t>
            </a:r>
            <a:r>
              <a:rPr lang="en-US" altLang="en-US" sz="1800" dirty="0" smtClean="0"/>
              <a:t>1986</a:t>
            </a:r>
            <a:endParaRPr lang="en-US" alt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ELISA </a:t>
            </a:r>
            <a:r>
              <a:rPr lang="en-US" altLang="en-US" sz="1800" dirty="0"/>
              <a:t>assay can be designed to be sensitive to specific VWF defects (VWF conformational changes; e.g., 2A, 2B, 2M VWD) and HMW VWF (2A, 2B VWD</a:t>
            </a:r>
            <a:r>
              <a:rPr lang="en-US" altLang="en-US" sz="1800" dirty="0" smtClean="0"/>
              <a:t>)</a:t>
            </a:r>
          </a:p>
          <a:p>
            <a:pPr>
              <a:buNone/>
            </a:pPr>
            <a:endParaRPr lang="en-US" altLang="en-US" sz="1800" dirty="0"/>
          </a:p>
        </p:txBody>
      </p:sp>
      <p:sp>
        <p:nvSpPr>
          <p:cNvPr id="168" name="Rectangle 167"/>
          <p:cNvSpPr/>
          <p:nvPr/>
        </p:nvSpPr>
        <p:spPr>
          <a:xfrm>
            <a:off x="4571726" y="1198662"/>
            <a:ext cx="7500938" cy="4557712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69" name="Rectangle 168"/>
          <p:cNvSpPr/>
          <p:nvPr/>
        </p:nvSpPr>
        <p:spPr>
          <a:xfrm>
            <a:off x="4571726" y="1089124"/>
            <a:ext cx="7500938" cy="20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70" name="Freeform 169"/>
          <p:cNvSpPr/>
          <p:nvPr/>
        </p:nvSpPr>
        <p:spPr>
          <a:xfrm>
            <a:off x="4903514" y="4430812"/>
            <a:ext cx="873125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71" name="Rectangle 20"/>
          <p:cNvSpPr>
            <a:spLocks noChangeArrowheads="1"/>
          </p:cNvSpPr>
          <p:nvPr/>
        </p:nvSpPr>
        <p:spPr bwMode="auto">
          <a:xfrm>
            <a:off x="7486376" y="5008662"/>
            <a:ext cx="1160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Collagen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172" name="Rectangle 21"/>
          <p:cNvSpPr>
            <a:spLocks noChangeArrowheads="1"/>
          </p:cNvSpPr>
          <p:nvPr/>
        </p:nvSpPr>
        <p:spPr bwMode="auto">
          <a:xfrm>
            <a:off x="6090964" y="4451449"/>
            <a:ext cx="696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VWF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8927826" y="4184749"/>
            <a:ext cx="2724150" cy="542925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74" name="Rectangle 48"/>
          <p:cNvSpPr>
            <a:spLocks noChangeArrowheads="1"/>
          </p:cNvSpPr>
          <p:nvPr/>
        </p:nvSpPr>
        <p:spPr bwMode="auto">
          <a:xfrm>
            <a:off x="5852839" y="3760887"/>
            <a:ext cx="279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Labeled (Rabbit) </a:t>
            </a:r>
            <a:r>
              <a:rPr lang="en-US" altLang="en-US" sz="1800" b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-VWF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grpSp>
        <p:nvGrpSpPr>
          <p:cNvPr id="175" name="Group 51"/>
          <p:cNvGrpSpPr>
            <a:grpSpLocks/>
          </p:cNvGrpSpPr>
          <p:nvPr/>
        </p:nvGrpSpPr>
        <p:grpSpPr bwMode="auto">
          <a:xfrm>
            <a:off x="5187676" y="3235424"/>
            <a:ext cx="1055688" cy="949325"/>
            <a:chOff x="1502781" y="3622451"/>
            <a:chExt cx="1057060" cy="949549"/>
          </a:xfrm>
        </p:grpSpPr>
        <p:grpSp>
          <p:nvGrpSpPr>
            <p:cNvPr id="176" name="Group 40"/>
            <p:cNvGrpSpPr>
              <a:grpSpLocks/>
            </p:cNvGrpSpPr>
            <p:nvPr/>
          </p:nvGrpSpPr>
          <p:grpSpPr bwMode="auto">
            <a:xfrm flipV="1">
              <a:off x="1502781" y="3622452"/>
              <a:ext cx="305196" cy="949549"/>
              <a:chOff x="1502780" y="5194075"/>
              <a:chExt cx="305196" cy="949549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1356063" y="5844310"/>
                <a:ext cx="598629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V="1">
                <a:off x="1403619" y="5293236"/>
                <a:ext cx="350920" cy="152598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1557011" y="5306734"/>
                <a:ext cx="349332" cy="152598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7" name="Straight Connector 176"/>
            <p:cNvCxnSpPr/>
            <p:nvPr/>
          </p:nvCxnSpPr>
          <p:spPr>
            <a:xfrm>
              <a:off x="1655379" y="3854281"/>
              <a:ext cx="2320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50"/>
            <p:cNvSpPr>
              <a:spLocks noChangeArrowheads="1"/>
            </p:cNvSpPr>
            <p:nvPr/>
          </p:nvSpPr>
          <p:spPr bwMode="auto">
            <a:xfrm>
              <a:off x="1887862" y="3659966"/>
              <a:ext cx="671979" cy="36933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HRP</a:t>
              </a:r>
              <a:endParaRPr lang="en-AU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82" name="Group 52"/>
          <p:cNvGrpSpPr>
            <a:grpSpLocks/>
          </p:cNvGrpSpPr>
          <p:nvPr/>
        </p:nvGrpSpPr>
        <p:grpSpPr bwMode="auto">
          <a:xfrm>
            <a:off x="8927826" y="3221137"/>
            <a:ext cx="1057275" cy="949325"/>
            <a:chOff x="1502781" y="3622451"/>
            <a:chExt cx="1057060" cy="949549"/>
          </a:xfrm>
        </p:grpSpPr>
        <p:grpSp>
          <p:nvGrpSpPr>
            <p:cNvPr id="183" name="Group 53"/>
            <p:cNvGrpSpPr>
              <a:grpSpLocks/>
            </p:cNvGrpSpPr>
            <p:nvPr/>
          </p:nvGrpSpPr>
          <p:grpSpPr bwMode="auto">
            <a:xfrm flipV="1">
              <a:off x="1502781" y="3622452"/>
              <a:ext cx="304737" cy="949548"/>
              <a:chOff x="1502780" y="5194076"/>
              <a:chExt cx="304737" cy="949548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1355834" y="5844310"/>
                <a:ext cx="598628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 flipV="1">
                <a:off x="1403504" y="5293352"/>
                <a:ext cx="350921" cy="152369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1556667" y="5306849"/>
                <a:ext cx="349332" cy="152369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4" name="Straight Connector 183"/>
            <p:cNvCxnSpPr/>
            <p:nvPr/>
          </p:nvCxnSpPr>
          <p:spPr>
            <a:xfrm>
              <a:off x="1655150" y="3854281"/>
              <a:ext cx="23331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 55"/>
            <p:cNvSpPr>
              <a:spLocks noChangeArrowheads="1"/>
            </p:cNvSpPr>
            <p:nvPr/>
          </p:nvSpPr>
          <p:spPr bwMode="auto">
            <a:xfrm>
              <a:off x="1887862" y="3659966"/>
              <a:ext cx="671979" cy="36933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HRP</a:t>
              </a:r>
              <a:endParaRPr lang="en-AU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89" name="Group 59"/>
          <p:cNvGrpSpPr>
            <a:grpSpLocks/>
          </p:cNvGrpSpPr>
          <p:nvPr/>
        </p:nvGrpSpPr>
        <p:grpSpPr bwMode="auto">
          <a:xfrm>
            <a:off x="10412139" y="3194149"/>
            <a:ext cx="1057275" cy="949325"/>
            <a:chOff x="1502781" y="3622451"/>
            <a:chExt cx="1057060" cy="949549"/>
          </a:xfrm>
        </p:grpSpPr>
        <p:grpSp>
          <p:nvGrpSpPr>
            <p:cNvPr id="190" name="Group 60"/>
            <p:cNvGrpSpPr>
              <a:grpSpLocks/>
            </p:cNvGrpSpPr>
            <p:nvPr/>
          </p:nvGrpSpPr>
          <p:grpSpPr bwMode="auto">
            <a:xfrm flipV="1">
              <a:off x="1502780" y="3622452"/>
              <a:ext cx="304738" cy="949548"/>
              <a:chOff x="1502779" y="5194076"/>
              <a:chExt cx="304738" cy="949548"/>
            </a:xfrm>
          </p:grpSpPr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1355834" y="5844310"/>
                <a:ext cx="598629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V="1">
                <a:off x="1403504" y="5293351"/>
                <a:ext cx="350920" cy="152369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5400000" flipH="1" flipV="1">
                <a:off x="1556667" y="5306848"/>
                <a:ext cx="349332" cy="152369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Straight Connector 190"/>
            <p:cNvCxnSpPr/>
            <p:nvPr/>
          </p:nvCxnSpPr>
          <p:spPr>
            <a:xfrm>
              <a:off x="1655150" y="3854281"/>
              <a:ext cx="2333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62"/>
            <p:cNvSpPr>
              <a:spLocks noChangeArrowheads="1"/>
            </p:cNvSpPr>
            <p:nvPr/>
          </p:nvSpPr>
          <p:spPr bwMode="auto">
            <a:xfrm>
              <a:off x="1887862" y="3659966"/>
              <a:ext cx="671979" cy="36933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HRP</a:t>
              </a:r>
              <a:endParaRPr lang="en-AU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96" name="Rectangle 66"/>
          <p:cNvSpPr>
            <a:spLocks noChangeArrowheads="1"/>
          </p:cNvSpPr>
          <p:nvPr/>
        </p:nvSpPr>
        <p:spPr bwMode="auto">
          <a:xfrm>
            <a:off x="6303689" y="2487712"/>
            <a:ext cx="1249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Substrate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197" name="5-Point Star 196"/>
          <p:cNvSpPr/>
          <p:nvPr/>
        </p:nvSpPr>
        <p:spPr>
          <a:xfrm>
            <a:off x="5571851" y="2487712"/>
            <a:ext cx="280988" cy="36988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98" name="5-Point Star 197"/>
          <p:cNvSpPr/>
          <p:nvPr/>
        </p:nvSpPr>
        <p:spPr>
          <a:xfrm>
            <a:off x="8837339" y="2455962"/>
            <a:ext cx="280987" cy="3683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99" name="5-Point Star 198"/>
          <p:cNvSpPr/>
          <p:nvPr/>
        </p:nvSpPr>
        <p:spPr>
          <a:xfrm>
            <a:off x="10393089" y="2455962"/>
            <a:ext cx="280987" cy="3683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00" name="Arc 199"/>
          <p:cNvSpPr/>
          <p:nvPr/>
        </p:nvSpPr>
        <p:spPr>
          <a:xfrm flipV="1">
            <a:off x="6443389" y="1047849"/>
            <a:ext cx="1755775" cy="1289050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01" name="Rectangle 71"/>
          <p:cNvSpPr>
            <a:spLocks noChangeArrowheads="1"/>
          </p:cNvSpPr>
          <p:nvPr/>
        </p:nvSpPr>
        <p:spPr bwMode="auto">
          <a:xfrm>
            <a:off x="7553051" y="1255812"/>
            <a:ext cx="174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Color reaction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202" name="Arc 201"/>
          <p:cNvSpPr/>
          <p:nvPr/>
        </p:nvSpPr>
        <p:spPr>
          <a:xfrm flipH="1" flipV="1">
            <a:off x="8637314" y="1047849"/>
            <a:ext cx="1755775" cy="1289050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03" name="Freeform 202"/>
          <p:cNvSpPr/>
          <p:nvPr/>
        </p:nvSpPr>
        <p:spPr>
          <a:xfrm>
            <a:off x="4736826" y="4962624"/>
            <a:ext cx="2662238" cy="541338"/>
          </a:xfrm>
          <a:custGeom>
            <a:avLst/>
            <a:gdLst>
              <a:gd name="connsiteX0" fmla="*/ 115747 w 2662177"/>
              <a:gd name="connsiteY0" fmla="*/ 90439 h 541302"/>
              <a:gd name="connsiteX1" fmla="*/ 196770 w 2662177"/>
              <a:gd name="connsiteY1" fmla="*/ 113589 h 541302"/>
              <a:gd name="connsiteX2" fmla="*/ 243069 w 2662177"/>
              <a:gd name="connsiteY2" fmla="*/ 125163 h 541302"/>
              <a:gd name="connsiteX3" fmla="*/ 289367 w 2662177"/>
              <a:gd name="connsiteY3" fmla="*/ 159887 h 541302"/>
              <a:gd name="connsiteX4" fmla="*/ 312517 w 2662177"/>
              <a:gd name="connsiteY4" fmla="*/ 183037 h 541302"/>
              <a:gd name="connsiteX5" fmla="*/ 370390 w 2662177"/>
              <a:gd name="connsiteY5" fmla="*/ 194611 h 541302"/>
              <a:gd name="connsiteX6" fmla="*/ 486137 w 2662177"/>
              <a:gd name="connsiteY6" fmla="*/ 183037 h 541302"/>
              <a:gd name="connsiteX7" fmla="*/ 532436 w 2662177"/>
              <a:gd name="connsiteY7" fmla="*/ 136738 h 541302"/>
              <a:gd name="connsiteX8" fmla="*/ 567160 w 2662177"/>
              <a:gd name="connsiteY8" fmla="*/ 159887 h 541302"/>
              <a:gd name="connsiteX9" fmla="*/ 590309 w 2662177"/>
              <a:gd name="connsiteY9" fmla="*/ 183037 h 541302"/>
              <a:gd name="connsiteX10" fmla="*/ 636608 w 2662177"/>
              <a:gd name="connsiteY10" fmla="*/ 217761 h 541302"/>
              <a:gd name="connsiteX11" fmla="*/ 706056 w 2662177"/>
              <a:gd name="connsiteY11" fmla="*/ 148313 h 541302"/>
              <a:gd name="connsiteX12" fmla="*/ 729205 w 2662177"/>
              <a:gd name="connsiteY12" fmla="*/ 125163 h 541302"/>
              <a:gd name="connsiteX13" fmla="*/ 763929 w 2662177"/>
              <a:gd name="connsiteY13" fmla="*/ 136738 h 541302"/>
              <a:gd name="connsiteX14" fmla="*/ 914400 w 2662177"/>
              <a:gd name="connsiteY14" fmla="*/ 275634 h 541302"/>
              <a:gd name="connsiteX15" fmla="*/ 1088020 w 2662177"/>
              <a:gd name="connsiteY15" fmla="*/ 414530 h 541302"/>
              <a:gd name="connsiteX16" fmla="*/ 1122745 w 2662177"/>
              <a:gd name="connsiteY16" fmla="*/ 449254 h 541302"/>
              <a:gd name="connsiteX17" fmla="*/ 1250066 w 2662177"/>
              <a:gd name="connsiteY17" fmla="*/ 472404 h 541302"/>
              <a:gd name="connsiteX18" fmla="*/ 1307939 w 2662177"/>
              <a:gd name="connsiteY18" fmla="*/ 437680 h 541302"/>
              <a:gd name="connsiteX19" fmla="*/ 1354238 w 2662177"/>
              <a:gd name="connsiteY19" fmla="*/ 345082 h 541302"/>
              <a:gd name="connsiteX20" fmla="*/ 1365813 w 2662177"/>
              <a:gd name="connsiteY20" fmla="*/ 275634 h 541302"/>
              <a:gd name="connsiteX21" fmla="*/ 1400537 w 2662177"/>
              <a:gd name="connsiteY21" fmla="*/ 287209 h 541302"/>
              <a:gd name="connsiteX22" fmla="*/ 1469985 w 2662177"/>
              <a:gd name="connsiteY22" fmla="*/ 333508 h 541302"/>
              <a:gd name="connsiteX23" fmla="*/ 1493134 w 2662177"/>
              <a:gd name="connsiteY23" fmla="*/ 298784 h 541302"/>
              <a:gd name="connsiteX24" fmla="*/ 1516284 w 2662177"/>
              <a:gd name="connsiteY24" fmla="*/ 183037 h 541302"/>
              <a:gd name="connsiteX25" fmla="*/ 1493134 w 2662177"/>
              <a:gd name="connsiteY25" fmla="*/ 102014 h 541302"/>
              <a:gd name="connsiteX26" fmla="*/ 1446836 w 2662177"/>
              <a:gd name="connsiteY26" fmla="*/ 90439 h 541302"/>
              <a:gd name="connsiteX27" fmla="*/ 1412112 w 2662177"/>
              <a:gd name="connsiteY27" fmla="*/ 67290 h 541302"/>
              <a:gd name="connsiteX28" fmla="*/ 1134319 w 2662177"/>
              <a:gd name="connsiteY28" fmla="*/ 90439 h 541302"/>
              <a:gd name="connsiteX29" fmla="*/ 1076446 w 2662177"/>
              <a:gd name="connsiteY29" fmla="*/ 113589 h 541302"/>
              <a:gd name="connsiteX30" fmla="*/ 995423 w 2662177"/>
              <a:gd name="connsiteY30" fmla="*/ 159887 h 541302"/>
              <a:gd name="connsiteX31" fmla="*/ 891251 w 2662177"/>
              <a:gd name="connsiteY31" fmla="*/ 275634 h 541302"/>
              <a:gd name="connsiteX32" fmla="*/ 868101 w 2662177"/>
              <a:gd name="connsiteY32" fmla="*/ 298784 h 541302"/>
              <a:gd name="connsiteX33" fmla="*/ 578734 w 2662177"/>
              <a:gd name="connsiteY33" fmla="*/ 275634 h 541302"/>
              <a:gd name="connsiteX34" fmla="*/ 544010 w 2662177"/>
              <a:gd name="connsiteY34" fmla="*/ 287209 h 541302"/>
              <a:gd name="connsiteX35" fmla="*/ 439838 w 2662177"/>
              <a:gd name="connsiteY35" fmla="*/ 356657 h 541302"/>
              <a:gd name="connsiteX36" fmla="*/ 416689 w 2662177"/>
              <a:gd name="connsiteY36" fmla="*/ 229335 h 541302"/>
              <a:gd name="connsiteX37" fmla="*/ 347241 w 2662177"/>
              <a:gd name="connsiteY37" fmla="*/ 136738 h 541302"/>
              <a:gd name="connsiteX38" fmla="*/ 324091 w 2662177"/>
              <a:gd name="connsiteY38" fmla="*/ 102014 h 541302"/>
              <a:gd name="connsiteX39" fmla="*/ 243069 w 2662177"/>
              <a:gd name="connsiteY39" fmla="*/ 67290 h 541302"/>
              <a:gd name="connsiteX40" fmla="*/ 243069 w 2662177"/>
              <a:gd name="connsiteY40" fmla="*/ 136738 h 541302"/>
              <a:gd name="connsiteX41" fmla="*/ 231494 w 2662177"/>
              <a:gd name="connsiteY41" fmla="*/ 20991 h 541302"/>
              <a:gd name="connsiteX42" fmla="*/ 219919 w 2662177"/>
              <a:gd name="connsiteY42" fmla="*/ 90439 h 541302"/>
              <a:gd name="connsiteX43" fmla="*/ 208345 w 2662177"/>
              <a:gd name="connsiteY43" fmla="*/ 148313 h 541302"/>
              <a:gd name="connsiteX44" fmla="*/ 219919 w 2662177"/>
              <a:gd name="connsiteY44" fmla="*/ 310358 h 541302"/>
              <a:gd name="connsiteX45" fmla="*/ 254643 w 2662177"/>
              <a:gd name="connsiteY45" fmla="*/ 287209 h 541302"/>
              <a:gd name="connsiteX46" fmla="*/ 324091 w 2662177"/>
              <a:gd name="connsiteY46" fmla="*/ 206186 h 541302"/>
              <a:gd name="connsiteX47" fmla="*/ 370390 w 2662177"/>
              <a:gd name="connsiteY47" fmla="*/ 159887 h 541302"/>
              <a:gd name="connsiteX48" fmla="*/ 428263 w 2662177"/>
              <a:gd name="connsiteY48" fmla="*/ 217761 h 541302"/>
              <a:gd name="connsiteX49" fmla="*/ 578734 w 2662177"/>
              <a:gd name="connsiteY49" fmla="*/ 345082 h 541302"/>
              <a:gd name="connsiteX50" fmla="*/ 625033 w 2662177"/>
              <a:gd name="connsiteY50" fmla="*/ 391381 h 541302"/>
              <a:gd name="connsiteX51" fmla="*/ 752355 w 2662177"/>
              <a:gd name="connsiteY51" fmla="*/ 426105 h 541302"/>
              <a:gd name="connsiteX52" fmla="*/ 972274 w 2662177"/>
              <a:gd name="connsiteY52" fmla="*/ 402956 h 541302"/>
              <a:gd name="connsiteX53" fmla="*/ 1006998 w 2662177"/>
              <a:gd name="connsiteY53" fmla="*/ 368232 h 541302"/>
              <a:gd name="connsiteX54" fmla="*/ 1099595 w 2662177"/>
              <a:gd name="connsiteY54" fmla="*/ 310358 h 541302"/>
              <a:gd name="connsiteX55" fmla="*/ 1192193 w 2662177"/>
              <a:gd name="connsiteY55" fmla="*/ 368232 h 541302"/>
              <a:gd name="connsiteX56" fmla="*/ 1261641 w 2662177"/>
              <a:gd name="connsiteY56" fmla="*/ 391381 h 541302"/>
              <a:gd name="connsiteX57" fmla="*/ 1504709 w 2662177"/>
              <a:gd name="connsiteY57" fmla="*/ 368232 h 541302"/>
              <a:gd name="connsiteX58" fmla="*/ 1539433 w 2662177"/>
              <a:gd name="connsiteY58" fmla="*/ 345082 h 541302"/>
              <a:gd name="connsiteX59" fmla="*/ 1562582 w 2662177"/>
              <a:gd name="connsiteY59" fmla="*/ 287209 h 541302"/>
              <a:gd name="connsiteX60" fmla="*/ 1608881 w 2662177"/>
              <a:gd name="connsiteY60" fmla="*/ 217761 h 541302"/>
              <a:gd name="connsiteX61" fmla="*/ 1643605 w 2662177"/>
              <a:gd name="connsiteY61" fmla="*/ 229335 h 541302"/>
              <a:gd name="connsiteX62" fmla="*/ 1794076 w 2662177"/>
              <a:gd name="connsiteY62" fmla="*/ 217761 h 541302"/>
              <a:gd name="connsiteX63" fmla="*/ 1805651 w 2662177"/>
              <a:gd name="connsiteY63" fmla="*/ 275634 h 541302"/>
              <a:gd name="connsiteX64" fmla="*/ 1840375 w 2662177"/>
              <a:gd name="connsiteY64" fmla="*/ 298784 h 541302"/>
              <a:gd name="connsiteX65" fmla="*/ 1886674 w 2662177"/>
              <a:gd name="connsiteY65" fmla="*/ 345082 h 541302"/>
              <a:gd name="connsiteX66" fmla="*/ 1979271 w 2662177"/>
              <a:gd name="connsiteY66" fmla="*/ 379806 h 541302"/>
              <a:gd name="connsiteX67" fmla="*/ 2176041 w 2662177"/>
              <a:gd name="connsiteY67" fmla="*/ 368232 h 541302"/>
              <a:gd name="connsiteX68" fmla="*/ 2199190 w 2662177"/>
              <a:gd name="connsiteY68" fmla="*/ 345082 h 541302"/>
              <a:gd name="connsiteX69" fmla="*/ 2233914 w 2662177"/>
              <a:gd name="connsiteY69" fmla="*/ 321933 h 541302"/>
              <a:gd name="connsiteX70" fmla="*/ 2257063 w 2662177"/>
              <a:gd name="connsiteY70" fmla="*/ 287209 h 541302"/>
              <a:gd name="connsiteX71" fmla="*/ 2338086 w 2662177"/>
              <a:gd name="connsiteY71" fmla="*/ 368232 h 541302"/>
              <a:gd name="connsiteX72" fmla="*/ 2384385 w 2662177"/>
              <a:gd name="connsiteY72" fmla="*/ 402956 h 541302"/>
              <a:gd name="connsiteX73" fmla="*/ 2453833 w 2662177"/>
              <a:gd name="connsiteY73" fmla="*/ 426105 h 541302"/>
              <a:gd name="connsiteX74" fmla="*/ 2442258 w 2662177"/>
              <a:gd name="connsiteY74" fmla="*/ 298784 h 541302"/>
              <a:gd name="connsiteX75" fmla="*/ 2453833 w 2662177"/>
              <a:gd name="connsiteY75" fmla="*/ 264059 h 541302"/>
              <a:gd name="connsiteX76" fmla="*/ 2141317 w 2662177"/>
              <a:gd name="connsiteY76" fmla="*/ 252485 h 541302"/>
              <a:gd name="connsiteX77" fmla="*/ 2095018 w 2662177"/>
              <a:gd name="connsiteY77" fmla="*/ 229335 h 541302"/>
              <a:gd name="connsiteX78" fmla="*/ 2060294 w 2662177"/>
              <a:gd name="connsiteY78" fmla="*/ 217761 h 541302"/>
              <a:gd name="connsiteX79" fmla="*/ 1967696 w 2662177"/>
              <a:gd name="connsiteY79" fmla="*/ 194611 h 541302"/>
              <a:gd name="connsiteX80" fmla="*/ 1840375 w 2662177"/>
              <a:gd name="connsiteY80" fmla="*/ 171462 h 541302"/>
              <a:gd name="connsiteX81" fmla="*/ 1608881 w 2662177"/>
              <a:gd name="connsiteY81" fmla="*/ 183037 h 541302"/>
              <a:gd name="connsiteX82" fmla="*/ 1585732 w 2662177"/>
              <a:gd name="connsiteY82" fmla="*/ 148313 h 541302"/>
              <a:gd name="connsiteX83" fmla="*/ 1527858 w 2662177"/>
              <a:gd name="connsiteY83" fmla="*/ 171462 h 541302"/>
              <a:gd name="connsiteX84" fmla="*/ 1493134 w 2662177"/>
              <a:gd name="connsiteY84" fmla="*/ 183037 h 541302"/>
              <a:gd name="connsiteX85" fmla="*/ 1423686 w 2662177"/>
              <a:gd name="connsiteY85" fmla="*/ 217761 h 541302"/>
              <a:gd name="connsiteX86" fmla="*/ 1400537 w 2662177"/>
              <a:gd name="connsiteY86" fmla="*/ 252485 h 541302"/>
              <a:gd name="connsiteX87" fmla="*/ 1331089 w 2662177"/>
              <a:gd name="connsiteY87" fmla="*/ 229335 h 541302"/>
              <a:gd name="connsiteX88" fmla="*/ 1261641 w 2662177"/>
              <a:gd name="connsiteY88" fmla="*/ 217761 h 541302"/>
              <a:gd name="connsiteX89" fmla="*/ 902826 w 2662177"/>
              <a:gd name="connsiteY89" fmla="*/ 229335 h 541302"/>
              <a:gd name="connsiteX90" fmla="*/ 601884 w 2662177"/>
              <a:gd name="connsiteY90" fmla="*/ 229335 h 541302"/>
              <a:gd name="connsiteX91" fmla="*/ 578734 w 2662177"/>
              <a:gd name="connsiteY91" fmla="*/ 206186 h 541302"/>
              <a:gd name="connsiteX92" fmla="*/ 370390 w 2662177"/>
              <a:gd name="connsiteY92" fmla="*/ 229335 h 541302"/>
              <a:gd name="connsiteX93" fmla="*/ 358815 w 2662177"/>
              <a:gd name="connsiteY93" fmla="*/ 32566 h 541302"/>
              <a:gd name="connsiteX94" fmla="*/ 324091 w 2662177"/>
              <a:gd name="connsiteY94" fmla="*/ 55715 h 541302"/>
              <a:gd name="connsiteX95" fmla="*/ 300942 w 2662177"/>
              <a:gd name="connsiteY95" fmla="*/ 102014 h 541302"/>
              <a:gd name="connsiteX96" fmla="*/ 266218 w 2662177"/>
              <a:gd name="connsiteY96" fmla="*/ 125163 h 541302"/>
              <a:gd name="connsiteX97" fmla="*/ 231494 w 2662177"/>
              <a:gd name="connsiteY97" fmla="*/ 159887 h 541302"/>
              <a:gd name="connsiteX98" fmla="*/ 196770 w 2662177"/>
              <a:gd name="connsiteY98" fmla="*/ 183037 h 541302"/>
              <a:gd name="connsiteX99" fmla="*/ 115747 w 2662177"/>
              <a:gd name="connsiteY99" fmla="*/ 229335 h 541302"/>
              <a:gd name="connsiteX100" fmla="*/ 46299 w 2662177"/>
              <a:gd name="connsiteY100" fmla="*/ 275634 h 541302"/>
              <a:gd name="connsiteX101" fmla="*/ 0 w 2662177"/>
              <a:gd name="connsiteY101" fmla="*/ 333508 h 541302"/>
              <a:gd name="connsiteX102" fmla="*/ 46299 w 2662177"/>
              <a:gd name="connsiteY102" fmla="*/ 345082 h 541302"/>
              <a:gd name="connsiteX103" fmla="*/ 104172 w 2662177"/>
              <a:gd name="connsiteY103" fmla="*/ 310358 h 541302"/>
              <a:gd name="connsiteX104" fmla="*/ 150471 w 2662177"/>
              <a:gd name="connsiteY104" fmla="*/ 287209 h 541302"/>
              <a:gd name="connsiteX105" fmla="*/ 231494 w 2662177"/>
              <a:gd name="connsiteY105" fmla="*/ 275634 h 541302"/>
              <a:gd name="connsiteX106" fmla="*/ 289367 w 2662177"/>
              <a:gd name="connsiteY106" fmla="*/ 287209 h 541302"/>
              <a:gd name="connsiteX107" fmla="*/ 381965 w 2662177"/>
              <a:gd name="connsiteY107" fmla="*/ 368232 h 541302"/>
              <a:gd name="connsiteX108" fmla="*/ 451413 w 2662177"/>
              <a:gd name="connsiteY108" fmla="*/ 391381 h 541302"/>
              <a:gd name="connsiteX109" fmla="*/ 544010 w 2662177"/>
              <a:gd name="connsiteY109" fmla="*/ 437680 h 541302"/>
              <a:gd name="connsiteX110" fmla="*/ 578734 w 2662177"/>
              <a:gd name="connsiteY110" fmla="*/ 460829 h 541302"/>
              <a:gd name="connsiteX111" fmla="*/ 601884 w 2662177"/>
              <a:gd name="connsiteY111" fmla="*/ 483978 h 541302"/>
              <a:gd name="connsiteX112" fmla="*/ 636608 w 2662177"/>
              <a:gd name="connsiteY112" fmla="*/ 495553 h 541302"/>
              <a:gd name="connsiteX113" fmla="*/ 682907 w 2662177"/>
              <a:gd name="connsiteY113" fmla="*/ 530277 h 541302"/>
              <a:gd name="connsiteX114" fmla="*/ 1041722 w 2662177"/>
              <a:gd name="connsiteY114" fmla="*/ 495553 h 541302"/>
              <a:gd name="connsiteX115" fmla="*/ 1099595 w 2662177"/>
              <a:gd name="connsiteY115" fmla="*/ 472404 h 541302"/>
              <a:gd name="connsiteX116" fmla="*/ 1157469 w 2662177"/>
              <a:gd name="connsiteY116" fmla="*/ 426105 h 541302"/>
              <a:gd name="connsiteX117" fmla="*/ 1226917 w 2662177"/>
              <a:gd name="connsiteY117" fmla="*/ 356657 h 541302"/>
              <a:gd name="connsiteX118" fmla="*/ 1689904 w 2662177"/>
              <a:gd name="connsiteY118" fmla="*/ 345082 h 541302"/>
              <a:gd name="connsiteX119" fmla="*/ 1921398 w 2662177"/>
              <a:gd name="connsiteY119" fmla="*/ 240910 h 541302"/>
              <a:gd name="connsiteX120" fmla="*/ 1967696 w 2662177"/>
              <a:gd name="connsiteY120" fmla="*/ 206186 h 541302"/>
              <a:gd name="connsiteX121" fmla="*/ 2002420 w 2662177"/>
              <a:gd name="connsiteY121" fmla="*/ 183037 h 541302"/>
              <a:gd name="connsiteX122" fmla="*/ 2013995 w 2662177"/>
              <a:gd name="connsiteY122" fmla="*/ 229335 h 541302"/>
              <a:gd name="connsiteX123" fmla="*/ 2118167 w 2662177"/>
              <a:gd name="connsiteY123" fmla="*/ 264059 h 541302"/>
              <a:gd name="connsiteX124" fmla="*/ 2176041 w 2662177"/>
              <a:gd name="connsiteY124" fmla="*/ 298784 h 541302"/>
              <a:gd name="connsiteX125" fmla="*/ 2280213 w 2662177"/>
              <a:gd name="connsiteY125" fmla="*/ 321933 h 541302"/>
              <a:gd name="connsiteX126" fmla="*/ 2303362 w 2662177"/>
              <a:gd name="connsiteY126" fmla="*/ 287209 h 541302"/>
              <a:gd name="connsiteX127" fmla="*/ 2314937 w 2662177"/>
              <a:gd name="connsiteY127" fmla="*/ 194611 h 541302"/>
              <a:gd name="connsiteX128" fmla="*/ 2349661 w 2662177"/>
              <a:gd name="connsiteY128" fmla="*/ 206186 h 541302"/>
              <a:gd name="connsiteX129" fmla="*/ 2314937 w 2662177"/>
              <a:gd name="connsiteY129" fmla="*/ 183037 h 541302"/>
              <a:gd name="connsiteX130" fmla="*/ 2245489 w 2662177"/>
              <a:gd name="connsiteY130" fmla="*/ 240910 h 541302"/>
              <a:gd name="connsiteX131" fmla="*/ 2199190 w 2662177"/>
              <a:gd name="connsiteY131" fmla="*/ 264059 h 541302"/>
              <a:gd name="connsiteX132" fmla="*/ 2106593 w 2662177"/>
              <a:gd name="connsiteY132" fmla="*/ 333508 h 541302"/>
              <a:gd name="connsiteX133" fmla="*/ 2071869 w 2662177"/>
              <a:gd name="connsiteY133" fmla="*/ 356657 h 541302"/>
              <a:gd name="connsiteX134" fmla="*/ 2013995 w 2662177"/>
              <a:gd name="connsiteY134" fmla="*/ 379806 h 541302"/>
              <a:gd name="connsiteX135" fmla="*/ 1979271 w 2662177"/>
              <a:gd name="connsiteY135" fmla="*/ 333508 h 541302"/>
              <a:gd name="connsiteX136" fmla="*/ 1932972 w 2662177"/>
              <a:gd name="connsiteY136" fmla="*/ 298784 h 541302"/>
              <a:gd name="connsiteX137" fmla="*/ 1898248 w 2662177"/>
              <a:gd name="connsiteY137" fmla="*/ 287209 h 541302"/>
              <a:gd name="connsiteX138" fmla="*/ 1817226 w 2662177"/>
              <a:gd name="connsiteY138" fmla="*/ 229335 h 541302"/>
              <a:gd name="connsiteX139" fmla="*/ 1701479 w 2662177"/>
              <a:gd name="connsiteY139" fmla="*/ 183037 h 541302"/>
              <a:gd name="connsiteX140" fmla="*/ 1597307 w 2662177"/>
              <a:gd name="connsiteY140" fmla="*/ 171462 h 541302"/>
              <a:gd name="connsiteX141" fmla="*/ 1574157 w 2662177"/>
              <a:gd name="connsiteY141" fmla="*/ 148313 h 541302"/>
              <a:gd name="connsiteX142" fmla="*/ 1435261 w 2662177"/>
              <a:gd name="connsiteY142" fmla="*/ 148313 h 541302"/>
              <a:gd name="connsiteX143" fmla="*/ 1122745 w 2662177"/>
              <a:gd name="connsiteY143" fmla="*/ 159887 h 541302"/>
              <a:gd name="connsiteX144" fmla="*/ 532436 w 2662177"/>
              <a:gd name="connsiteY144" fmla="*/ 194611 h 541302"/>
              <a:gd name="connsiteX145" fmla="*/ 497712 w 2662177"/>
              <a:gd name="connsiteY145" fmla="*/ 206186 h 541302"/>
              <a:gd name="connsiteX146" fmla="*/ 428263 w 2662177"/>
              <a:gd name="connsiteY146" fmla="*/ 183037 h 541302"/>
              <a:gd name="connsiteX147" fmla="*/ 381965 w 2662177"/>
              <a:gd name="connsiteY147" fmla="*/ 171462 h 541302"/>
              <a:gd name="connsiteX148" fmla="*/ 312517 w 2662177"/>
              <a:gd name="connsiteY148" fmla="*/ 183037 h 541302"/>
              <a:gd name="connsiteX149" fmla="*/ 266218 w 2662177"/>
              <a:gd name="connsiteY149" fmla="*/ 252485 h 541302"/>
              <a:gd name="connsiteX150" fmla="*/ 474562 w 2662177"/>
              <a:gd name="connsiteY150" fmla="*/ 264059 h 541302"/>
              <a:gd name="connsiteX151" fmla="*/ 1122745 w 2662177"/>
              <a:gd name="connsiteY151" fmla="*/ 229335 h 541302"/>
              <a:gd name="connsiteX152" fmla="*/ 1319514 w 2662177"/>
              <a:gd name="connsiteY152" fmla="*/ 183037 h 541302"/>
              <a:gd name="connsiteX153" fmla="*/ 1423686 w 2662177"/>
              <a:gd name="connsiteY153" fmla="*/ 148313 h 541302"/>
              <a:gd name="connsiteX154" fmla="*/ 1527858 w 2662177"/>
              <a:gd name="connsiteY154" fmla="*/ 90439 h 541302"/>
              <a:gd name="connsiteX155" fmla="*/ 1632031 w 2662177"/>
              <a:gd name="connsiteY155" fmla="*/ 20991 h 541302"/>
              <a:gd name="connsiteX156" fmla="*/ 1747777 w 2662177"/>
              <a:gd name="connsiteY156" fmla="*/ 78865 h 541302"/>
              <a:gd name="connsiteX157" fmla="*/ 1840375 w 2662177"/>
              <a:gd name="connsiteY157" fmla="*/ 171462 h 541302"/>
              <a:gd name="connsiteX158" fmla="*/ 2025570 w 2662177"/>
              <a:gd name="connsiteY158" fmla="*/ 264059 h 541302"/>
              <a:gd name="connsiteX159" fmla="*/ 2095018 w 2662177"/>
              <a:gd name="connsiteY159" fmla="*/ 298784 h 541302"/>
              <a:gd name="connsiteX160" fmla="*/ 2187615 w 2662177"/>
              <a:gd name="connsiteY160" fmla="*/ 310358 h 541302"/>
              <a:gd name="connsiteX161" fmla="*/ 2361236 w 2662177"/>
              <a:gd name="connsiteY161" fmla="*/ 298784 h 541302"/>
              <a:gd name="connsiteX162" fmla="*/ 2430684 w 2662177"/>
              <a:gd name="connsiteY162" fmla="*/ 321933 h 541302"/>
              <a:gd name="connsiteX163" fmla="*/ 2488557 w 2662177"/>
              <a:gd name="connsiteY163" fmla="*/ 310358 h 541302"/>
              <a:gd name="connsiteX164" fmla="*/ 2534856 w 2662177"/>
              <a:gd name="connsiteY164" fmla="*/ 264059 h 541302"/>
              <a:gd name="connsiteX165" fmla="*/ 2650603 w 2662177"/>
              <a:gd name="connsiteY165" fmla="*/ 368232 h 541302"/>
              <a:gd name="connsiteX166" fmla="*/ 2662177 w 2662177"/>
              <a:gd name="connsiteY166" fmla="*/ 368232 h 54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62177" h="541302">
                <a:moveTo>
                  <a:pt x="115747" y="90439"/>
                </a:moveTo>
                <a:cubicBezTo>
                  <a:pt x="260538" y="126638"/>
                  <a:pt x="80493" y="80368"/>
                  <a:pt x="196770" y="113589"/>
                </a:cubicBezTo>
                <a:cubicBezTo>
                  <a:pt x="212066" y="117959"/>
                  <a:pt x="227636" y="121305"/>
                  <a:pt x="243069" y="125163"/>
                </a:cubicBezTo>
                <a:cubicBezTo>
                  <a:pt x="258502" y="136738"/>
                  <a:pt x="274547" y="147537"/>
                  <a:pt x="289367" y="159887"/>
                </a:cubicBezTo>
                <a:cubicBezTo>
                  <a:pt x="297751" y="166873"/>
                  <a:pt x="302486" y="178738"/>
                  <a:pt x="312517" y="183037"/>
                </a:cubicBezTo>
                <a:cubicBezTo>
                  <a:pt x="330599" y="190787"/>
                  <a:pt x="351099" y="190753"/>
                  <a:pt x="370390" y="194611"/>
                </a:cubicBezTo>
                <a:cubicBezTo>
                  <a:pt x="408972" y="190753"/>
                  <a:pt x="449621" y="196078"/>
                  <a:pt x="486137" y="183037"/>
                </a:cubicBezTo>
                <a:cubicBezTo>
                  <a:pt x="506691" y="175696"/>
                  <a:pt x="511450" y="142734"/>
                  <a:pt x="532436" y="136738"/>
                </a:cubicBezTo>
                <a:cubicBezTo>
                  <a:pt x="545812" y="132916"/>
                  <a:pt x="556297" y="151197"/>
                  <a:pt x="567160" y="159887"/>
                </a:cubicBezTo>
                <a:cubicBezTo>
                  <a:pt x="575681" y="166704"/>
                  <a:pt x="581926" y="176051"/>
                  <a:pt x="590309" y="183037"/>
                </a:cubicBezTo>
                <a:cubicBezTo>
                  <a:pt x="605129" y="195387"/>
                  <a:pt x="621175" y="206186"/>
                  <a:pt x="636608" y="217761"/>
                </a:cubicBezTo>
                <a:lnTo>
                  <a:pt x="706056" y="148313"/>
                </a:lnTo>
                <a:lnTo>
                  <a:pt x="729205" y="125163"/>
                </a:lnTo>
                <a:cubicBezTo>
                  <a:pt x="740780" y="129021"/>
                  <a:pt x="753016" y="131282"/>
                  <a:pt x="763929" y="136738"/>
                </a:cubicBezTo>
                <a:cubicBezTo>
                  <a:pt x="821595" y="165571"/>
                  <a:pt x="876904" y="246470"/>
                  <a:pt x="914400" y="275634"/>
                </a:cubicBezTo>
                <a:cubicBezTo>
                  <a:pt x="929319" y="287238"/>
                  <a:pt x="1062209" y="388720"/>
                  <a:pt x="1088020" y="414530"/>
                </a:cubicBezTo>
                <a:cubicBezTo>
                  <a:pt x="1099595" y="426105"/>
                  <a:pt x="1108532" y="441133"/>
                  <a:pt x="1122745" y="449254"/>
                </a:cubicBezTo>
                <a:cubicBezTo>
                  <a:pt x="1140938" y="459650"/>
                  <a:pt x="1246888" y="471950"/>
                  <a:pt x="1250066" y="472404"/>
                </a:cubicBezTo>
                <a:cubicBezTo>
                  <a:pt x="1269357" y="460829"/>
                  <a:pt x="1293693" y="455092"/>
                  <a:pt x="1307939" y="437680"/>
                </a:cubicBezTo>
                <a:cubicBezTo>
                  <a:pt x="1329791" y="410971"/>
                  <a:pt x="1354238" y="345082"/>
                  <a:pt x="1354238" y="345082"/>
                </a:cubicBezTo>
                <a:cubicBezTo>
                  <a:pt x="1358096" y="321933"/>
                  <a:pt x="1351152" y="293960"/>
                  <a:pt x="1365813" y="275634"/>
                </a:cubicBezTo>
                <a:cubicBezTo>
                  <a:pt x="1373435" y="266107"/>
                  <a:pt x="1390385" y="280441"/>
                  <a:pt x="1400537" y="287209"/>
                </a:cubicBezTo>
                <a:cubicBezTo>
                  <a:pt x="1487240" y="345011"/>
                  <a:pt x="1387420" y="305985"/>
                  <a:pt x="1469985" y="333508"/>
                </a:cubicBezTo>
                <a:cubicBezTo>
                  <a:pt x="1477701" y="321933"/>
                  <a:pt x="1489043" y="312080"/>
                  <a:pt x="1493134" y="298784"/>
                </a:cubicBezTo>
                <a:cubicBezTo>
                  <a:pt x="1504705" y="261178"/>
                  <a:pt x="1516284" y="183037"/>
                  <a:pt x="1516284" y="183037"/>
                </a:cubicBezTo>
                <a:cubicBezTo>
                  <a:pt x="1508567" y="156029"/>
                  <a:pt x="1509987" y="124485"/>
                  <a:pt x="1493134" y="102014"/>
                </a:cubicBezTo>
                <a:cubicBezTo>
                  <a:pt x="1483589" y="89288"/>
                  <a:pt x="1461457" y="96705"/>
                  <a:pt x="1446836" y="90439"/>
                </a:cubicBezTo>
                <a:cubicBezTo>
                  <a:pt x="1434050" y="84959"/>
                  <a:pt x="1423687" y="75006"/>
                  <a:pt x="1412112" y="67290"/>
                </a:cubicBezTo>
                <a:cubicBezTo>
                  <a:pt x="1319514" y="75006"/>
                  <a:pt x="1226366" y="77743"/>
                  <a:pt x="1134319" y="90439"/>
                </a:cubicBezTo>
                <a:cubicBezTo>
                  <a:pt x="1113737" y="93278"/>
                  <a:pt x="1095030" y="104297"/>
                  <a:pt x="1076446" y="113589"/>
                </a:cubicBezTo>
                <a:cubicBezTo>
                  <a:pt x="1048624" y="127500"/>
                  <a:pt x="1020078" y="140921"/>
                  <a:pt x="995423" y="159887"/>
                </a:cubicBezTo>
                <a:cubicBezTo>
                  <a:pt x="928288" y="211529"/>
                  <a:pt x="936217" y="221675"/>
                  <a:pt x="891251" y="275634"/>
                </a:cubicBezTo>
                <a:cubicBezTo>
                  <a:pt x="884265" y="284018"/>
                  <a:pt x="875818" y="291067"/>
                  <a:pt x="868101" y="298784"/>
                </a:cubicBezTo>
                <a:cubicBezTo>
                  <a:pt x="705251" y="244499"/>
                  <a:pt x="800460" y="261776"/>
                  <a:pt x="578734" y="275634"/>
                </a:cubicBezTo>
                <a:cubicBezTo>
                  <a:pt x="567159" y="279492"/>
                  <a:pt x="554923" y="281753"/>
                  <a:pt x="544010" y="287209"/>
                </a:cubicBezTo>
                <a:cubicBezTo>
                  <a:pt x="499362" y="309533"/>
                  <a:pt x="478610" y="327578"/>
                  <a:pt x="439838" y="356657"/>
                </a:cubicBezTo>
                <a:cubicBezTo>
                  <a:pt x="439670" y="355649"/>
                  <a:pt x="420592" y="236583"/>
                  <a:pt x="416689" y="229335"/>
                </a:cubicBezTo>
                <a:cubicBezTo>
                  <a:pt x="398397" y="195364"/>
                  <a:pt x="368643" y="168840"/>
                  <a:pt x="347241" y="136738"/>
                </a:cubicBezTo>
                <a:cubicBezTo>
                  <a:pt x="339524" y="125163"/>
                  <a:pt x="334778" y="110920"/>
                  <a:pt x="324091" y="102014"/>
                </a:cubicBezTo>
                <a:cubicBezTo>
                  <a:pt x="305021" y="86123"/>
                  <a:pt x="267192" y="75331"/>
                  <a:pt x="243069" y="67290"/>
                </a:cubicBezTo>
                <a:cubicBezTo>
                  <a:pt x="189053" y="175320"/>
                  <a:pt x="165904" y="175320"/>
                  <a:pt x="243069" y="136738"/>
                </a:cubicBezTo>
                <a:cubicBezTo>
                  <a:pt x="239211" y="98156"/>
                  <a:pt x="248835" y="55672"/>
                  <a:pt x="231494" y="20991"/>
                </a:cubicBezTo>
                <a:cubicBezTo>
                  <a:pt x="220998" y="0"/>
                  <a:pt x="224117" y="67349"/>
                  <a:pt x="219919" y="90439"/>
                </a:cubicBezTo>
                <a:cubicBezTo>
                  <a:pt x="216400" y="109795"/>
                  <a:pt x="212203" y="129022"/>
                  <a:pt x="208345" y="148313"/>
                </a:cubicBezTo>
                <a:cubicBezTo>
                  <a:pt x="212203" y="202328"/>
                  <a:pt x="202795" y="258984"/>
                  <a:pt x="219919" y="310358"/>
                </a:cubicBezTo>
                <a:cubicBezTo>
                  <a:pt x="224318" y="323555"/>
                  <a:pt x="244081" y="296262"/>
                  <a:pt x="254643" y="287209"/>
                </a:cubicBezTo>
                <a:cubicBezTo>
                  <a:pt x="344440" y="210240"/>
                  <a:pt x="267381" y="272349"/>
                  <a:pt x="324091" y="206186"/>
                </a:cubicBezTo>
                <a:cubicBezTo>
                  <a:pt x="338295" y="189615"/>
                  <a:pt x="370390" y="159887"/>
                  <a:pt x="370390" y="159887"/>
                </a:cubicBezTo>
                <a:cubicBezTo>
                  <a:pt x="445184" y="209751"/>
                  <a:pt x="368903" y="152465"/>
                  <a:pt x="428263" y="217761"/>
                </a:cubicBezTo>
                <a:cubicBezTo>
                  <a:pt x="605118" y="412300"/>
                  <a:pt x="448205" y="243559"/>
                  <a:pt x="578734" y="345082"/>
                </a:cubicBezTo>
                <a:cubicBezTo>
                  <a:pt x="595962" y="358482"/>
                  <a:pt x="606873" y="379274"/>
                  <a:pt x="625033" y="391381"/>
                </a:cubicBezTo>
                <a:cubicBezTo>
                  <a:pt x="662208" y="416164"/>
                  <a:pt x="710405" y="419113"/>
                  <a:pt x="752355" y="426105"/>
                </a:cubicBezTo>
                <a:cubicBezTo>
                  <a:pt x="825661" y="418389"/>
                  <a:pt x="900396" y="419292"/>
                  <a:pt x="972274" y="402956"/>
                </a:cubicBezTo>
                <a:cubicBezTo>
                  <a:pt x="988236" y="399328"/>
                  <a:pt x="994570" y="378885"/>
                  <a:pt x="1006998" y="368232"/>
                </a:cubicBezTo>
                <a:cubicBezTo>
                  <a:pt x="1049070" y="332170"/>
                  <a:pt x="1052169" y="334072"/>
                  <a:pt x="1099595" y="310358"/>
                </a:cubicBezTo>
                <a:cubicBezTo>
                  <a:pt x="1136281" y="365385"/>
                  <a:pt x="1109548" y="340684"/>
                  <a:pt x="1192193" y="368232"/>
                </a:cubicBezTo>
                <a:lnTo>
                  <a:pt x="1261641" y="391381"/>
                </a:lnTo>
                <a:cubicBezTo>
                  <a:pt x="1266839" y="391092"/>
                  <a:pt x="1441770" y="399702"/>
                  <a:pt x="1504709" y="368232"/>
                </a:cubicBezTo>
                <a:cubicBezTo>
                  <a:pt x="1517152" y="362011"/>
                  <a:pt x="1527858" y="352799"/>
                  <a:pt x="1539433" y="345082"/>
                </a:cubicBezTo>
                <a:cubicBezTo>
                  <a:pt x="1547149" y="325791"/>
                  <a:pt x="1550506" y="304116"/>
                  <a:pt x="1562582" y="287209"/>
                </a:cubicBezTo>
                <a:cubicBezTo>
                  <a:pt x="1624069" y="201128"/>
                  <a:pt x="1578466" y="339427"/>
                  <a:pt x="1608881" y="217761"/>
                </a:cubicBezTo>
                <a:cubicBezTo>
                  <a:pt x="1620456" y="221619"/>
                  <a:pt x="1631404" y="229335"/>
                  <a:pt x="1643605" y="229335"/>
                </a:cubicBezTo>
                <a:cubicBezTo>
                  <a:pt x="1693910" y="229335"/>
                  <a:pt x="1745706" y="203941"/>
                  <a:pt x="1794076" y="217761"/>
                </a:cubicBezTo>
                <a:cubicBezTo>
                  <a:pt x="1812992" y="223166"/>
                  <a:pt x="1795890" y="258553"/>
                  <a:pt x="1805651" y="275634"/>
                </a:cubicBezTo>
                <a:cubicBezTo>
                  <a:pt x="1812553" y="287712"/>
                  <a:pt x="1829813" y="289731"/>
                  <a:pt x="1840375" y="298784"/>
                </a:cubicBezTo>
                <a:cubicBezTo>
                  <a:pt x="1856946" y="312988"/>
                  <a:pt x="1868514" y="332975"/>
                  <a:pt x="1886674" y="345082"/>
                </a:cubicBezTo>
                <a:cubicBezTo>
                  <a:pt x="1900520" y="354313"/>
                  <a:pt x="1957341" y="372496"/>
                  <a:pt x="1979271" y="379806"/>
                </a:cubicBezTo>
                <a:cubicBezTo>
                  <a:pt x="2044861" y="375948"/>
                  <a:pt x="2111142" y="378479"/>
                  <a:pt x="2176041" y="368232"/>
                </a:cubicBezTo>
                <a:cubicBezTo>
                  <a:pt x="2186820" y="366530"/>
                  <a:pt x="2190669" y="351899"/>
                  <a:pt x="2199190" y="345082"/>
                </a:cubicBezTo>
                <a:cubicBezTo>
                  <a:pt x="2210053" y="336392"/>
                  <a:pt x="2222339" y="329649"/>
                  <a:pt x="2233914" y="321933"/>
                </a:cubicBezTo>
                <a:cubicBezTo>
                  <a:pt x="2241630" y="310358"/>
                  <a:pt x="2244351" y="281559"/>
                  <a:pt x="2257063" y="287209"/>
                </a:cubicBezTo>
                <a:cubicBezTo>
                  <a:pt x="2291966" y="302721"/>
                  <a:pt x="2307530" y="345315"/>
                  <a:pt x="2338086" y="368232"/>
                </a:cubicBezTo>
                <a:cubicBezTo>
                  <a:pt x="2353519" y="379807"/>
                  <a:pt x="2367130" y="394329"/>
                  <a:pt x="2384385" y="402956"/>
                </a:cubicBezTo>
                <a:cubicBezTo>
                  <a:pt x="2406210" y="413869"/>
                  <a:pt x="2453833" y="426105"/>
                  <a:pt x="2453833" y="426105"/>
                </a:cubicBezTo>
                <a:cubicBezTo>
                  <a:pt x="2480476" y="346180"/>
                  <a:pt x="2455313" y="442380"/>
                  <a:pt x="2442258" y="298784"/>
                </a:cubicBezTo>
                <a:cubicBezTo>
                  <a:pt x="2441153" y="286633"/>
                  <a:pt x="2449975" y="275634"/>
                  <a:pt x="2453833" y="264059"/>
                </a:cubicBezTo>
                <a:cubicBezTo>
                  <a:pt x="2336626" y="185922"/>
                  <a:pt x="2468783" y="264181"/>
                  <a:pt x="2141317" y="252485"/>
                </a:cubicBezTo>
                <a:cubicBezTo>
                  <a:pt x="2124073" y="251869"/>
                  <a:pt x="2110878" y="236132"/>
                  <a:pt x="2095018" y="229335"/>
                </a:cubicBezTo>
                <a:cubicBezTo>
                  <a:pt x="2083804" y="224529"/>
                  <a:pt x="2072065" y="220971"/>
                  <a:pt x="2060294" y="217761"/>
                </a:cubicBezTo>
                <a:cubicBezTo>
                  <a:pt x="2029599" y="209390"/>
                  <a:pt x="1999079" y="199841"/>
                  <a:pt x="1967696" y="194611"/>
                </a:cubicBezTo>
                <a:cubicBezTo>
                  <a:pt x="1878843" y="179803"/>
                  <a:pt x="1921261" y="187640"/>
                  <a:pt x="1840375" y="171462"/>
                </a:cubicBezTo>
                <a:cubicBezTo>
                  <a:pt x="1763210" y="175320"/>
                  <a:pt x="1685825" y="190032"/>
                  <a:pt x="1608881" y="183037"/>
                </a:cubicBezTo>
                <a:cubicBezTo>
                  <a:pt x="1595027" y="181778"/>
                  <a:pt x="1599503" y="150280"/>
                  <a:pt x="1585732" y="148313"/>
                </a:cubicBezTo>
                <a:cubicBezTo>
                  <a:pt x="1565164" y="145375"/>
                  <a:pt x="1547312" y="164167"/>
                  <a:pt x="1527858" y="171462"/>
                </a:cubicBezTo>
                <a:cubicBezTo>
                  <a:pt x="1516434" y="175746"/>
                  <a:pt x="1504047" y="177581"/>
                  <a:pt x="1493134" y="183037"/>
                </a:cubicBezTo>
                <a:cubicBezTo>
                  <a:pt x="1403383" y="227913"/>
                  <a:pt x="1510966" y="188667"/>
                  <a:pt x="1423686" y="217761"/>
                </a:cubicBezTo>
                <a:cubicBezTo>
                  <a:pt x="1415970" y="229336"/>
                  <a:pt x="1414341" y="250760"/>
                  <a:pt x="1400537" y="252485"/>
                </a:cubicBezTo>
                <a:cubicBezTo>
                  <a:pt x="1376324" y="255511"/>
                  <a:pt x="1355159" y="233346"/>
                  <a:pt x="1331089" y="229335"/>
                </a:cubicBezTo>
                <a:lnTo>
                  <a:pt x="1261641" y="217761"/>
                </a:lnTo>
                <a:lnTo>
                  <a:pt x="902826" y="229335"/>
                </a:lnTo>
                <a:cubicBezTo>
                  <a:pt x="647600" y="240196"/>
                  <a:pt x="798818" y="249029"/>
                  <a:pt x="601884" y="229335"/>
                </a:cubicBezTo>
                <a:cubicBezTo>
                  <a:pt x="594167" y="221619"/>
                  <a:pt x="589647" y="206186"/>
                  <a:pt x="578734" y="206186"/>
                </a:cubicBezTo>
                <a:cubicBezTo>
                  <a:pt x="508859" y="206186"/>
                  <a:pt x="370390" y="229335"/>
                  <a:pt x="370390" y="229335"/>
                </a:cubicBezTo>
                <a:cubicBezTo>
                  <a:pt x="366532" y="163745"/>
                  <a:pt x="375744" y="96051"/>
                  <a:pt x="358815" y="32566"/>
                </a:cubicBezTo>
                <a:cubicBezTo>
                  <a:pt x="355231" y="19125"/>
                  <a:pt x="332997" y="45028"/>
                  <a:pt x="324091" y="55715"/>
                </a:cubicBezTo>
                <a:cubicBezTo>
                  <a:pt x="313045" y="68970"/>
                  <a:pt x="311988" y="88759"/>
                  <a:pt x="300942" y="102014"/>
                </a:cubicBezTo>
                <a:cubicBezTo>
                  <a:pt x="292036" y="112701"/>
                  <a:pt x="276905" y="116257"/>
                  <a:pt x="266218" y="125163"/>
                </a:cubicBezTo>
                <a:cubicBezTo>
                  <a:pt x="253643" y="135642"/>
                  <a:pt x="244069" y="149408"/>
                  <a:pt x="231494" y="159887"/>
                </a:cubicBezTo>
                <a:cubicBezTo>
                  <a:pt x="220807" y="168793"/>
                  <a:pt x="208090" y="174951"/>
                  <a:pt x="196770" y="183037"/>
                </a:cubicBezTo>
                <a:cubicBezTo>
                  <a:pt x="135457" y="226833"/>
                  <a:pt x="172095" y="210553"/>
                  <a:pt x="115747" y="229335"/>
                </a:cubicBezTo>
                <a:cubicBezTo>
                  <a:pt x="62670" y="282414"/>
                  <a:pt x="130388" y="219574"/>
                  <a:pt x="46299" y="275634"/>
                </a:cubicBezTo>
                <a:cubicBezTo>
                  <a:pt x="26510" y="288827"/>
                  <a:pt x="12381" y="314937"/>
                  <a:pt x="0" y="333508"/>
                </a:cubicBezTo>
                <a:cubicBezTo>
                  <a:pt x="15433" y="337366"/>
                  <a:pt x="30770" y="348533"/>
                  <a:pt x="46299" y="345082"/>
                </a:cubicBezTo>
                <a:cubicBezTo>
                  <a:pt x="68260" y="340202"/>
                  <a:pt x="84506" y="321283"/>
                  <a:pt x="104172" y="310358"/>
                </a:cubicBezTo>
                <a:cubicBezTo>
                  <a:pt x="119255" y="301978"/>
                  <a:pt x="133824" y="291749"/>
                  <a:pt x="150471" y="287209"/>
                </a:cubicBezTo>
                <a:cubicBezTo>
                  <a:pt x="176792" y="280031"/>
                  <a:pt x="204486" y="279492"/>
                  <a:pt x="231494" y="275634"/>
                </a:cubicBezTo>
                <a:cubicBezTo>
                  <a:pt x="250785" y="279492"/>
                  <a:pt x="270947" y="280301"/>
                  <a:pt x="289367" y="287209"/>
                </a:cubicBezTo>
                <a:cubicBezTo>
                  <a:pt x="330747" y="302726"/>
                  <a:pt x="345721" y="345168"/>
                  <a:pt x="381965" y="368232"/>
                </a:cubicBezTo>
                <a:cubicBezTo>
                  <a:pt x="402552" y="381333"/>
                  <a:pt x="429588" y="380468"/>
                  <a:pt x="451413" y="391381"/>
                </a:cubicBezTo>
                <a:cubicBezTo>
                  <a:pt x="482279" y="406814"/>
                  <a:pt x="513715" y="421155"/>
                  <a:pt x="544010" y="437680"/>
                </a:cubicBezTo>
                <a:cubicBezTo>
                  <a:pt x="556222" y="444341"/>
                  <a:pt x="567871" y="452139"/>
                  <a:pt x="578734" y="460829"/>
                </a:cubicBezTo>
                <a:cubicBezTo>
                  <a:pt x="587256" y="467646"/>
                  <a:pt x="592526" y="478363"/>
                  <a:pt x="601884" y="483978"/>
                </a:cubicBezTo>
                <a:cubicBezTo>
                  <a:pt x="612346" y="490255"/>
                  <a:pt x="625033" y="491695"/>
                  <a:pt x="636608" y="495553"/>
                </a:cubicBezTo>
                <a:cubicBezTo>
                  <a:pt x="652041" y="507128"/>
                  <a:pt x="663665" y="528903"/>
                  <a:pt x="682907" y="530277"/>
                </a:cubicBezTo>
                <a:cubicBezTo>
                  <a:pt x="837258" y="541302"/>
                  <a:pt x="917505" y="536958"/>
                  <a:pt x="1041722" y="495553"/>
                </a:cubicBezTo>
                <a:cubicBezTo>
                  <a:pt x="1061433" y="488983"/>
                  <a:pt x="1080304" y="480120"/>
                  <a:pt x="1099595" y="472404"/>
                </a:cubicBezTo>
                <a:cubicBezTo>
                  <a:pt x="1118886" y="456971"/>
                  <a:pt x="1139189" y="442723"/>
                  <a:pt x="1157469" y="426105"/>
                </a:cubicBezTo>
                <a:cubicBezTo>
                  <a:pt x="1181693" y="404083"/>
                  <a:pt x="1226917" y="356657"/>
                  <a:pt x="1226917" y="356657"/>
                </a:cubicBezTo>
                <a:cubicBezTo>
                  <a:pt x="1456728" y="402619"/>
                  <a:pt x="1303512" y="383721"/>
                  <a:pt x="1689904" y="345082"/>
                </a:cubicBezTo>
                <a:cubicBezTo>
                  <a:pt x="1714134" y="334698"/>
                  <a:pt x="1870560" y="271413"/>
                  <a:pt x="1921398" y="240910"/>
                </a:cubicBezTo>
                <a:cubicBezTo>
                  <a:pt x="1937940" y="230985"/>
                  <a:pt x="1951998" y="217399"/>
                  <a:pt x="1967696" y="206186"/>
                </a:cubicBezTo>
                <a:cubicBezTo>
                  <a:pt x="1979016" y="198100"/>
                  <a:pt x="1990845" y="190753"/>
                  <a:pt x="2002420" y="183037"/>
                </a:cubicBezTo>
                <a:cubicBezTo>
                  <a:pt x="2006278" y="198470"/>
                  <a:pt x="2002746" y="218087"/>
                  <a:pt x="2013995" y="229335"/>
                </a:cubicBezTo>
                <a:cubicBezTo>
                  <a:pt x="2028526" y="243865"/>
                  <a:pt x="2096204" y="258569"/>
                  <a:pt x="2118167" y="264059"/>
                </a:cubicBezTo>
                <a:cubicBezTo>
                  <a:pt x="2137458" y="275634"/>
                  <a:pt x="2155483" y="289647"/>
                  <a:pt x="2176041" y="298784"/>
                </a:cubicBezTo>
                <a:cubicBezTo>
                  <a:pt x="2189411" y="304726"/>
                  <a:pt x="2271067" y="320104"/>
                  <a:pt x="2280213" y="321933"/>
                </a:cubicBezTo>
                <a:cubicBezTo>
                  <a:pt x="2287929" y="310358"/>
                  <a:pt x="2299702" y="300630"/>
                  <a:pt x="2303362" y="287209"/>
                </a:cubicBezTo>
                <a:cubicBezTo>
                  <a:pt x="2311547" y="257199"/>
                  <a:pt x="2299504" y="221619"/>
                  <a:pt x="2314937" y="194611"/>
                </a:cubicBezTo>
                <a:cubicBezTo>
                  <a:pt x="2320990" y="184018"/>
                  <a:pt x="2349661" y="218387"/>
                  <a:pt x="2349661" y="206186"/>
                </a:cubicBezTo>
                <a:cubicBezTo>
                  <a:pt x="2349661" y="192275"/>
                  <a:pt x="2326512" y="190753"/>
                  <a:pt x="2314937" y="183037"/>
                </a:cubicBezTo>
                <a:cubicBezTo>
                  <a:pt x="2175025" y="252992"/>
                  <a:pt x="2343650" y="159109"/>
                  <a:pt x="2245489" y="240910"/>
                </a:cubicBezTo>
                <a:cubicBezTo>
                  <a:pt x="2232234" y="251956"/>
                  <a:pt x="2213547" y="254488"/>
                  <a:pt x="2199190" y="264059"/>
                </a:cubicBezTo>
                <a:cubicBezTo>
                  <a:pt x="2167088" y="285461"/>
                  <a:pt x="2137796" y="310815"/>
                  <a:pt x="2106593" y="333508"/>
                </a:cubicBezTo>
                <a:cubicBezTo>
                  <a:pt x="2095343" y="341690"/>
                  <a:pt x="2084311" y="350436"/>
                  <a:pt x="2071869" y="356657"/>
                </a:cubicBezTo>
                <a:cubicBezTo>
                  <a:pt x="2053285" y="365949"/>
                  <a:pt x="2033286" y="372090"/>
                  <a:pt x="2013995" y="379806"/>
                </a:cubicBezTo>
                <a:cubicBezTo>
                  <a:pt x="1894001" y="349809"/>
                  <a:pt x="2010109" y="395184"/>
                  <a:pt x="1979271" y="333508"/>
                </a:cubicBezTo>
                <a:cubicBezTo>
                  <a:pt x="1970644" y="316253"/>
                  <a:pt x="1949721" y="308355"/>
                  <a:pt x="1932972" y="298784"/>
                </a:cubicBezTo>
                <a:cubicBezTo>
                  <a:pt x="1922379" y="292731"/>
                  <a:pt x="1909161" y="292665"/>
                  <a:pt x="1898248" y="287209"/>
                </a:cubicBezTo>
                <a:cubicBezTo>
                  <a:pt x="1873762" y="274966"/>
                  <a:pt x="1838197" y="242442"/>
                  <a:pt x="1817226" y="229335"/>
                </a:cubicBezTo>
                <a:cubicBezTo>
                  <a:pt x="1788177" y="211179"/>
                  <a:pt x="1732036" y="189148"/>
                  <a:pt x="1701479" y="183037"/>
                </a:cubicBezTo>
                <a:cubicBezTo>
                  <a:pt x="1667220" y="176185"/>
                  <a:pt x="1632031" y="175320"/>
                  <a:pt x="1597307" y="171462"/>
                </a:cubicBezTo>
                <a:cubicBezTo>
                  <a:pt x="1589590" y="163746"/>
                  <a:pt x="1584187" y="152612"/>
                  <a:pt x="1574157" y="148313"/>
                </a:cubicBezTo>
                <a:cubicBezTo>
                  <a:pt x="1516721" y="123698"/>
                  <a:pt x="1498054" y="144619"/>
                  <a:pt x="1435261" y="148313"/>
                </a:cubicBezTo>
                <a:cubicBezTo>
                  <a:pt x="1331197" y="154434"/>
                  <a:pt x="1226852" y="154548"/>
                  <a:pt x="1122745" y="159887"/>
                </a:cubicBezTo>
                <a:lnTo>
                  <a:pt x="532436" y="194611"/>
                </a:lnTo>
                <a:cubicBezTo>
                  <a:pt x="520861" y="198469"/>
                  <a:pt x="509838" y="207533"/>
                  <a:pt x="497712" y="206186"/>
                </a:cubicBezTo>
                <a:cubicBezTo>
                  <a:pt x="473459" y="203491"/>
                  <a:pt x="451636" y="190049"/>
                  <a:pt x="428263" y="183037"/>
                </a:cubicBezTo>
                <a:cubicBezTo>
                  <a:pt x="413026" y="178466"/>
                  <a:pt x="397398" y="175320"/>
                  <a:pt x="381965" y="171462"/>
                </a:cubicBezTo>
                <a:cubicBezTo>
                  <a:pt x="358816" y="175320"/>
                  <a:pt x="334491" y="174797"/>
                  <a:pt x="312517" y="183037"/>
                </a:cubicBezTo>
                <a:cubicBezTo>
                  <a:pt x="290761" y="191195"/>
                  <a:pt x="272751" y="239418"/>
                  <a:pt x="266218" y="252485"/>
                </a:cubicBezTo>
                <a:cubicBezTo>
                  <a:pt x="349845" y="308236"/>
                  <a:pt x="284383" y="274773"/>
                  <a:pt x="474562" y="264059"/>
                </a:cubicBezTo>
                <a:lnTo>
                  <a:pt x="1122745" y="229335"/>
                </a:lnTo>
                <a:cubicBezTo>
                  <a:pt x="1280727" y="189840"/>
                  <a:pt x="1214844" y="203970"/>
                  <a:pt x="1319514" y="183037"/>
                </a:cubicBezTo>
                <a:cubicBezTo>
                  <a:pt x="1367201" y="135348"/>
                  <a:pt x="1318742" y="174549"/>
                  <a:pt x="1423686" y="148313"/>
                </a:cubicBezTo>
                <a:cubicBezTo>
                  <a:pt x="1482610" y="133582"/>
                  <a:pt x="1480593" y="123161"/>
                  <a:pt x="1527858" y="90439"/>
                </a:cubicBezTo>
                <a:cubicBezTo>
                  <a:pt x="1562171" y="66684"/>
                  <a:pt x="1632031" y="20991"/>
                  <a:pt x="1632031" y="20991"/>
                </a:cubicBezTo>
                <a:cubicBezTo>
                  <a:pt x="1672229" y="37070"/>
                  <a:pt x="1713844" y="50152"/>
                  <a:pt x="1747777" y="78865"/>
                </a:cubicBezTo>
                <a:cubicBezTo>
                  <a:pt x="1781099" y="107061"/>
                  <a:pt x="1801332" y="151941"/>
                  <a:pt x="1840375" y="171462"/>
                </a:cubicBezTo>
                <a:lnTo>
                  <a:pt x="2025570" y="264059"/>
                </a:lnTo>
                <a:cubicBezTo>
                  <a:pt x="2048719" y="275634"/>
                  <a:pt x="2069336" y="295574"/>
                  <a:pt x="2095018" y="298784"/>
                </a:cubicBezTo>
                <a:lnTo>
                  <a:pt x="2187615" y="310358"/>
                </a:lnTo>
                <a:cubicBezTo>
                  <a:pt x="2245489" y="306500"/>
                  <a:pt x="2303300" y="296025"/>
                  <a:pt x="2361236" y="298784"/>
                </a:cubicBezTo>
                <a:cubicBezTo>
                  <a:pt x="2385610" y="299945"/>
                  <a:pt x="2430684" y="321933"/>
                  <a:pt x="2430684" y="321933"/>
                </a:cubicBezTo>
                <a:cubicBezTo>
                  <a:pt x="2449975" y="318075"/>
                  <a:pt x="2471360" y="319912"/>
                  <a:pt x="2488557" y="310358"/>
                </a:cubicBezTo>
                <a:cubicBezTo>
                  <a:pt x="2507636" y="299758"/>
                  <a:pt x="2534856" y="264059"/>
                  <a:pt x="2534856" y="264059"/>
                </a:cubicBezTo>
                <a:cubicBezTo>
                  <a:pt x="2604890" y="357438"/>
                  <a:pt x="2570567" y="352224"/>
                  <a:pt x="2650603" y="368232"/>
                </a:cubicBezTo>
                <a:cubicBezTo>
                  <a:pt x="2654386" y="368989"/>
                  <a:pt x="2658319" y="368232"/>
                  <a:pt x="2662177" y="36823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04" name="Freeform 203"/>
          <p:cNvSpPr/>
          <p:nvPr/>
        </p:nvSpPr>
        <p:spPr>
          <a:xfrm>
            <a:off x="8837339" y="4867374"/>
            <a:ext cx="2662237" cy="541338"/>
          </a:xfrm>
          <a:custGeom>
            <a:avLst/>
            <a:gdLst>
              <a:gd name="connsiteX0" fmla="*/ 115747 w 2662177"/>
              <a:gd name="connsiteY0" fmla="*/ 90439 h 541302"/>
              <a:gd name="connsiteX1" fmla="*/ 196770 w 2662177"/>
              <a:gd name="connsiteY1" fmla="*/ 113589 h 541302"/>
              <a:gd name="connsiteX2" fmla="*/ 243069 w 2662177"/>
              <a:gd name="connsiteY2" fmla="*/ 125163 h 541302"/>
              <a:gd name="connsiteX3" fmla="*/ 289367 w 2662177"/>
              <a:gd name="connsiteY3" fmla="*/ 159887 h 541302"/>
              <a:gd name="connsiteX4" fmla="*/ 312517 w 2662177"/>
              <a:gd name="connsiteY4" fmla="*/ 183037 h 541302"/>
              <a:gd name="connsiteX5" fmla="*/ 370390 w 2662177"/>
              <a:gd name="connsiteY5" fmla="*/ 194611 h 541302"/>
              <a:gd name="connsiteX6" fmla="*/ 486137 w 2662177"/>
              <a:gd name="connsiteY6" fmla="*/ 183037 h 541302"/>
              <a:gd name="connsiteX7" fmla="*/ 532436 w 2662177"/>
              <a:gd name="connsiteY7" fmla="*/ 136738 h 541302"/>
              <a:gd name="connsiteX8" fmla="*/ 567160 w 2662177"/>
              <a:gd name="connsiteY8" fmla="*/ 159887 h 541302"/>
              <a:gd name="connsiteX9" fmla="*/ 590309 w 2662177"/>
              <a:gd name="connsiteY9" fmla="*/ 183037 h 541302"/>
              <a:gd name="connsiteX10" fmla="*/ 636608 w 2662177"/>
              <a:gd name="connsiteY10" fmla="*/ 217761 h 541302"/>
              <a:gd name="connsiteX11" fmla="*/ 706056 w 2662177"/>
              <a:gd name="connsiteY11" fmla="*/ 148313 h 541302"/>
              <a:gd name="connsiteX12" fmla="*/ 729205 w 2662177"/>
              <a:gd name="connsiteY12" fmla="*/ 125163 h 541302"/>
              <a:gd name="connsiteX13" fmla="*/ 763929 w 2662177"/>
              <a:gd name="connsiteY13" fmla="*/ 136738 h 541302"/>
              <a:gd name="connsiteX14" fmla="*/ 914400 w 2662177"/>
              <a:gd name="connsiteY14" fmla="*/ 275634 h 541302"/>
              <a:gd name="connsiteX15" fmla="*/ 1088020 w 2662177"/>
              <a:gd name="connsiteY15" fmla="*/ 414530 h 541302"/>
              <a:gd name="connsiteX16" fmla="*/ 1122745 w 2662177"/>
              <a:gd name="connsiteY16" fmla="*/ 449254 h 541302"/>
              <a:gd name="connsiteX17" fmla="*/ 1250066 w 2662177"/>
              <a:gd name="connsiteY17" fmla="*/ 472404 h 541302"/>
              <a:gd name="connsiteX18" fmla="*/ 1307939 w 2662177"/>
              <a:gd name="connsiteY18" fmla="*/ 437680 h 541302"/>
              <a:gd name="connsiteX19" fmla="*/ 1354238 w 2662177"/>
              <a:gd name="connsiteY19" fmla="*/ 345082 h 541302"/>
              <a:gd name="connsiteX20" fmla="*/ 1365813 w 2662177"/>
              <a:gd name="connsiteY20" fmla="*/ 275634 h 541302"/>
              <a:gd name="connsiteX21" fmla="*/ 1400537 w 2662177"/>
              <a:gd name="connsiteY21" fmla="*/ 287209 h 541302"/>
              <a:gd name="connsiteX22" fmla="*/ 1469985 w 2662177"/>
              <a:gd name="connsiteY22" fmla="*/ 333508 h 541302"/>
              <a:gd name="connsiteX23" fmla="*/ 1493134 w 2662177"/>
              <a:gd name="connsiteY23" fmla="*/ 298784 h 541302"/>
              <a:gd name="connsiteX24" fmla="*/ 1516284 w 2662177"/>
              <a:gd name="connsiteY24" fmla="*/ 183037 h 541302"/>
              <a:gd name="connsiteX25" fmla="*/ 1493134 w 2662177"/>
              <a:gd name="connsiteY25" fmla="*/ 102014 h 541302"/>
              <a:gd name="connsiteX26" fmla="*/ 1446836 w 2662177"/>
              <a:gd name="connsiteY26" fmla="*/ 90439 h 541302"/>
              <a:gd name="connsiteX27" fmla="*/ 1412112 w 2662177"/>
              <a:gd name="connsiteY27" fmla="*/ 67290 h 541302"/>
              <a:gd name="connsiteX28" fmla="*/ 1134319 w 2662177"/>
              <a:gd name="connsiteY28" fmla="*/ 90439 h 541302"/>
              <a:gd name="connsiteX29" fmla="*/ 1076446 w 2662177"/>
              <a:gd name="connsiteY29" fmla="*/ 113589 h 541302"/>
              <a:gd name="connsiteX30" fmla="*/ 995423 w 2662177"/>
              <a:gd name="connsiteY30" fmla="*/ 159887 h 541302"/>
              <a:gd name="connsiteX31" fmla="*/ 891251 w 2662177"/>
              <a:gd name="connsiteY31" fmla="*/ 275634 h 541302"/>
              <a:gd name="connsiteX32" fmla="*/ 868101 w 2662177"/>
              <a:gd name="connsiteY32" fmla="*/ 298784 h 541302"/>
              <a:gd name="connsiteX33" fmla="*/ 578734 w 2662177"/>
              <a:gd name="connsiteY33" fmla="*/ 275634 h 541302"/>
              <a:gd name="connsiteX34" fmla="*/ 544010 w 2662177"/>
              <a:gd name="connsiteY34" fmla="*/ 287209 h 541302"/>
              <a:gd name="connsiteX35" fmla="*/ 439838 w 2662177"/>
              <a:gd name="connsiteY35" fmla="*/ 356657 h 541302"/>
              <a:gd name="connsiteX36" fmla="*/ 416689 w 2662177"/>
              <a:gd name="connsiteY36" fmla="*/ 229335 h 541302"/>
              <a:gd name="connsiteX37" fmla="*/ 347241 w 2662177"/>
              <a:gd name="connsiteY37" fmla="*/ 136738 h 541302"/>
              <a:gd name="connsiteX38" fmla="*/ 324091 w 2662177"/>
              <a:gd name="connsiteY38" fmla="*/ 102014 h 541302"/>
              <a:gd name="connsiteX39" fmla="*/ 243069 w 2662177"/>
              <a:gd name="connsiteY39" fmla="*/ 67290 h 541302"/>
              <a:gd name="connsiteX40" fmla="*/ 243069 w 2662177"/>
              <a:gd name="connsiteY40" fmla="*/ 136738 h 541302"/>
              <a:gd name="connsiteX41" fmla="*/ 231494 w 2662177"/>
              <a:gd name="connsiteY41" fmla="*/ 20991 h 541302"/>
              <a:gd name="connsiteX42" fmla="*/ 219919 w 2662177"/>
              <a:gd name="connsiteY42" fmla="*/ 90439 h 541302"/>
              <a:gd name="connsiteX43" fmla="*/ 208345 w 2662177"/>
              <a:gd name="connsiteY43" fmla="*/ 148313 h 541302"/>
              <a:gd name="connsiteX44" fmla="*/ 219919 w 2662177"/>
              <a:gd name="connsiteY44" fmla="*/ 310358 h 541302"/>
              <a:gd name="connsiteX45" fmla="*/ 254643 w 2662177"/>
              <a:gd name="connsiteY45" fmla="*/ 287209 h 541302"/>
              <a:gd name="connsiteX46" fmla="*/ 324091 w 2662177"/>
              <a:gd name="connsiteY46" fmla="*/ 206186 h 541302"/>
              <a:gd name="connsiteX47" fmla="*/ 370390 w 2662177"/>
              <a:gd name="connsiteY47" fmla="*/ 159887 h 541302"/>
              <a:gd name="connsiteX48" fmla="*/ 428263 w 2662177"/>
              <a:gd name="connsiteY48" fmla="*/ 217761 h 541302"/>
              <a:gd name="connsiteX49" fmla="*/ 578734 w 2662177"/>
              <a:gd name="connsiteY49" fmla="*/ 345082 h 541302"/>
              <a:gd name="connsiteX50" fmla="*/ 625033 w 2662177"/>
              <a:gd name="connsiteY50" fmla="*/ 391381 h 541302"/>
              <a:gd name="connsiteX51" fmla="*/ 752355 w 2662177"/>
              <a:gd name="connsiteY51" fmla="*/ 426105 h 541302"/>
              <a:gd name="connsiteX52" fmla="*/ 972274 w 2662177"/>
              <a:gd name="connsiteY52" fmla="*/ 402956 h 541302"/>
              <a:gd name="connsiteX53" fmla="*/ 1006998 w 2662177"/>
              <a:gd name="connsiteY53" fmla="*/ 368232 h 541302"/>
              <a:gd name="connsiteX54" fmla="*/ 1099595 w 2662177"/>
              <a:gd name="connsiteY54" fmla="*/ 310358 h 541302"/>
              <a:gd name="connsiteX55" fmla="*/ 1192193 w 2662177"/>
              <a:gd name="connsiteY55" fmla="*/ 368232 h 541302"/>
              <a:gd name="connsiteX56" fmla="*/ 1261641 w 2662177"/>
              <a:gd name="connsiteY56" fmla="*/ 391381 h 541302"/>
              <a:gd name="connsiteX57" fmla="*/ 1504709 w 2662177"/>
              <a:gd name="connsiteY57" fmla="*/ 368232 h 541302"/>
              <a:gd name="connsiteX58" fmla="*/ 1539433 w 2662177"/>
              <a:gd name="connsiteY58" fmla="*/ 345082 h 541302"/>
              <a:gd name="connsiteX59" fmla="*/ 1562582 w 2662177"/>
              <a:gd name="connsiteY59" fmla="*/ 287209 h 541302"/>
              <a:gd name="connsiteX60" fmla="*/ 1608881 w 2662177"/>
              <a:gd name="connsiteY60" fmla="*/ 217761 h 541302"/>
              <a:gd name="connsiteX61" fmla="*/ 1643605 w 2662177"/>
              <a:gd name="connsiteY61" fmla="*/ 229335 h 541302"/>
              <a:gd name="connsiteX62" fmla="*/ 1794076 w 2662177"/>
              <a:gd name="connsiteY62" fmla="*/ 217761 h 541302"/>
              <a:gd name="connsiteX63" fmla="*/ 1805651 w 2662177"/>
              <a:gd name="connsiteY63" fmla="*/ 275634 h 541302"/>
              <a:gd name="connsiteX64" fmla="*/ 1840375 w 2662177"/>
              <a:gd name="connsiteY64" fmla="*/ 298784 h 541302"/>
              <a:gd name="connsiteX65" fmla="*/ 1886674 w 2662177"/>
              <a:gd name="connsiteY65" fmla="*/ 345082 h 541302"/>
              <a:gd name="connsiteX66" fmla="*/ 1979271 w 2662177"/>
              <a:gd name="connsiteY66" fmla="*/ 379806 h 541302"/>
              <a:gd name="connsiteX67" fmla="*/ 2176041 w 2662177"/>
              <a:gd name="connsiteY67" fmla="*/ 368232 h 541302"/>
              <a:gd name="connsiteX68" fmla="*/ 2199190 w 2662177"/>
              <a:gd name="connsiteY68" fmla="*/ 345082 h 541302"/>
              <a:gd name="connsiteX69" fmla="*/ 2233914 w 2662177"/>
              <a:gd name="connsiteY69" fmla="*/ 321933 h 541302"/>
              <a:gd name="connsiteX70" fmla="*/ 2257063 w 2662177"/>
              <a:gd name="connsiteY70" fmla="*/ 287209 h 541302"/>
              <a:gd name="connsiteX71" fmla="*/ 2338086 w 2662177"/>
              <a:gd name="connsiteY71" fmla="*/ 368232 h 541302"/>
              <a:gd name="connsiteX72" fmla="*/ 2384385 w 2662177"/>
              <a:gd name="connsiteY72" fmla="*/ 402956 h 541302"/>
              <a:gd name="connsiteX73" fmla="*/ 2453833 w 2662177"/>
              <a:gd name="connsiteY73" fmla="*/ 426105 h 541302"/>
              <a:gd name="connsiteX74" fmla="*/ 2442258 w 2662177"/>
              <a:gd name="connsiteY74" fmla="*/ 298784 h 541302"/>
              <a:gd name="connsiteX75" fmla="*/ 2453833 w 2662177"/>
              <a:gd name="connsiteY75" fmla="*/ 264059 h 541302"/>
              <a:gd name="connsiteX76" fmla="*/ 2141317 w 2662177"/>
              <a:gd name="connsiteY76" fmla="*/ 252485 h 541302"/>
              <a:gd name="connsiteX77" fmla="*/ 2095018 w 2662177"/>
              <a:gd name="connsiteY77" fmla="*/ 229335 h 541302"/>
              <a:gd name="connsiteX78" fmla="*/ 2060294 w 2662177"/>
              <a:gd name="connsiteY78" fmla="*/ 217761 h 541302"/>
              <a:gd name="connsiteX79" fmla="*/ 1967696 w 2662177"/>
              <a:gd name="connsiteY79" fmla="*/ 194611 h 541302"/>
              <a:gd name="connsiteX80" fmla="*/ 1840375 w 2662177"/>
              <a:gd name="connsiteY80" fmla="*/ 171462 h 541302"/>
              <a:gd name="connsiteX81" fmla="*/ 1608881 w 2662177"/>
              <a:gd name="connsiteY81" fmla="*/ 183037 h 541302"/>
              <a:gd name="connsiteX82" fmla="*/ 1585732 w 2662177"/>
              <a:gd name="connsiteY82" fmla="*/ 148313 h 541302"/>
              <a:gd name="connsiteX83" fmla="*/ 1527858 w 2662177"/>
              <a:gd name="connsiteY83" fmla="*/ 171462 h 541302"/>
              <a:gd name="connsiteX84" fmla="*/ 1493134 w 2662177"/>
              <a:gd name="connsiteY84" fmla="*/ 183037 h 541302"/>
              <a:gd name="connsiteX85" fmla="*/ 1423686 w 2662177"/>
              <a:gd name="connsiteY85" fmla="*/ 217761 h 541302"/>
              <a:gd name="connsiteX86" fmla="*/ 1400537 w 2662177"/>
              <a:gd name="connsiteY86" fmla="*/ 252485 h 541302"/>
              <a:gd name="connsiteX87" fmla="*/ 1331089 w 2662177"/>
              <a:gd name="connsiteY87" fmla="*/ 229335 h 541302"/>
              <a:gd name="connsiteX88" fmla="*/ 1261641 w 2662177"/>
              <a:gd name="connsiteY88" fmla="*/ 217761 h 541302"/>
              <a:gd name="connsiteX89" fmla="*/ 902826 w 2662177"/>
              <a:gd name="connsiteY89" fmla="*/ 229335 h 541302"/>
              <a:gd name="connsiteX90" fmla="*/ 601884 w 2662177"/>
              <a:gd name="connsiteY90" fmla="*/ 229335 h 541302"/>
              <a:gd name="connsiteX91" fmla="*/ 578734 w 2662177"/>
              <a:gd name="connsiteY91" fmla="*/ 206186 h 541302"/>
              <a:gd name="connsiteX92" fmla="*/ 370390 w 2662177"/>
              <a:gd name="connsiteY92" fmla="*/ 229335 h 541302"/>
              <a:gd name="connsiteX93" fmla="*/ 358815 w 2662177"/>
              <a:gd name="connsiteY93" fmla="*/ 32566 h 541302"/>
              <a:gd name="connsiteX94" fmla="*/ 324091 w 2662177"/>
              <a:gd name="connsiteY94" fmla="*/ 55715 h 541302"/>
              <a:gd name="connsiteX95" fmla="*/ 300942 w 2662177"/>
              <a:gd name="connsiteY95" fmla="*/ 102014 h 541302"/>
              <a:gd name="connsiteX96" fmla="*/ 266218 w 2662177"/>
              <a:gd name="connsiteY96" fmla="*/ 125163 h 541302"/>
              <a:gd name="connsiteX97" fmla="*/ 231494 w 2662177"/>
              <a:gd name="connsiteY97" fmla="*/ 159887 h 541302"/>
              <a:gd name="connsiteX98" fmla="*/ 196770 w 2662177"/>
              <a:gd name="connsiteY98" fmla="*/ 183037 h 541302"/>
              <a:gd name="connsiteX99" fmla="*/ 115747 w 2662177"/>
              <a:gd name="connsiteY99" fmla="*/ 229335 h 541302"/>
              <a:gd name="connsiteX100" fmla="*/ 46299 w 2662177"/>
              <a:gd name="connsiteY100" fmla="*/ 275634 h 541302"/>
              <a:gd name="connsiteX101" fmla="*/ 0 w 2662177"/>
              <a:gd name="connsiteY101" fmla="*/ 333508 h 541302"/>
              <a:gd name="connsiteX102" fmla="*/ 46299 w 2662177"/>
              <a:gd name="connsiteY102" fmla="*/ 345082 h 541302"/>
              <a:gd name="connsiteX103" fmla="*/ 104172 w 2662177"/>
              <a:gd name="connsiteY103" fmla="*/ 310358 h 541302"/>
              <a:gd name="connsiteX104" fmla="*/ 150471 w 2662177"/>
              <a:gd name="connsiteY104" fmla="*/ 287209 h 541302"/>
              <a:gd name="connsiteX105" fmla="*/ 231494 w 2662177"/>
              <a:gd name="connsiteY105" fmla="*/ 275634 h 541302"/>
              <a:gd name="connsiteX106" fmla="*/ 289367 w 2662177"/>
              <a:gd name="connsiteY106" fmla="*/ 287209 h 541302"/>
              <a:gd name="connsiteX107" fmla="*/ 381965 w 2662177"/>
              <a:gd name="connsiteY107" fmla="*/ 368232 h 541302"/>
              <a:gd name="connsiteX108" fmla="*/ 451413 w 2662177"/>
              <a:gd name="connsiteY108" fmla="*/ 391381 h 541302"/>
              <a:gd name="connsiteX109" fmla="*/ 544010 w 2662177"/>
              <a:gd name="connsiteY109" fmla="*/ 437680 h 541302"/>
              <a:gd name="connsiteX110" fmla="*/ 578734 w 2662177"/>
              <a:gd name="connsiteY110" fmla="*/ 460829 h 541302"/>
              <a:gd name="connsiteX111" fmla="*/ 601884 w 2662177"/>
              <a:gd name="connsiteY111" fmla="*/ 483978 h 541302"/>
              <a:gd name="connsiteX112" fmla="*/ 636608 w 2662177"/>
              <a:gd name="connsiteY112" fmla="*/ 495553 h 541302"/>
              <a:gd name="connsiteX113" fmla="*/ 682907 w 2662177"/>
              <a:gd name="connsiteY113" fmla="*/ 530277 h 541302"/>
              <a:gd name="connsiteX114" fmla="*/ 1041722 w 2662177"/>
              <a:gd name="connsiteY114" fmla="*/ 495553 h 541302"/>
              <a:gd name="connsiteX115" fmla="*/ 1099595 w 2662177"/>
              <a:gd name="connsiteY115" fmla="*/ 472404 h 541302"/>
              <a:gd name="connsiteX116" fmla="*/ 1157469 w 2662177"/>
              <a:gd name="connsiteY116" fmla="*/ 426105 h 541302"/>
              <a:gd name="connsiteX117" fmla="*/ 1226917 w 2662177"/>
              <a:gd name="connsiteY117" fmla="*/ 356657 h 541302"/>
              <a:gd name="connsiteX118" fmla="*/ 1689904 w 2662177"/>
              <a:gd name="connsiteY118" fmla="*/ 345082 h 541302"/>
              <a:gd name="connsiteX119" fmla="*/ 1921398 w 2662177"/>
              <a:gd name="connsiteY119" fmla="*/ 240910 h 541302"/>
              <a:gd name="connsiteX120" fmla="*/ 1967696 w 2662177"/>
              <a:gd name="connsiteY120" fmla="*/ 206186 h 541302"/>
              <a:gd name="connsiteX121" fmla="*/ 2002420 w 2662177"/>
              <a:gd name="connsiteY121" fmla="*/ 183037 h 541302"/>
              <a:gd name="connsiteX122" fmla="*/ 2013995 w 2662177"/>
              <a:gd name="connsiteY122" fmla="*/ 229335 h 541302"/>
              <a:gd name="connsiteX123" fmla="*/ 2118167 w 2662177"/>
              <a:gd name="connsiteY123" fmla="*/ 264059 h 541302"/>
              <a:gd name="connsiteX124" fmla="*/ 2176041 w 2662177"/>
              <a:gd name="connsiteY124" fmla="*/ 298784 h 541302"/>
              <a:gd name="connsiteX125" fmla="*/ 2280213 w 2662177"/>
              <a:gd name="connsiteY125" fmla="*/ 321933 h 541302"/>
              <a:gd name="connsiteX126" fmla="*/ 2303362 w 2662177"/>
              <a:gd name="connsiteY126" fmla="*/ 287209 h 541302"/>
              <a:gd name="connsiteX127" fmla="*/ 2314937 w 2662177"/>
              <a:gd name="connsiteY127" fmla="*/ 194611 h 541302"/>
              <a:gd name="connsiteX128" fmla="*/ 2349661 w 2662177"/>
              <a:gd name="connsiteY128" fmla="*/ 206186 h 541302"/>
              <a:gd name="connsiteX129" fmla="*/ 2314937 w 2662177"/>
              <a:gd name="connsiteY129" fmla="*/ 183037 h 541302"/>
              <a:gd name="connsiteX130" fmla="*/ 2245489 w 2662177"/>
              <a:gd name="connsiteY130" fmla="*/ 240910 h 541302"/>
              <a:gd name="connsiteX131" fmla="*/ 2199190 w 2662177"/>
              <a:gd name="connsiteY131" fmla="*/ 264059 h 541302"/>
              <a:gd name="connsiteX132" fmla="*/ 2106593 w 2662177"/>
              <a:gd name="connsiteY132" fmla="*/ 333508 h 541302"/>
              <a:gd name="connsiteX133" fmla="*/ 2071869 w 2662177"/>
              <a:gd name="connsiteY133" fmla="*/ 356657 h 541302"/>
              <a:gd name="connsiteX134" fmla="*/ 2013995 w 2662177"/>
              <a:gd name="connsiteY134" fmla="*/ 379806 h 541302"/>
              <a:gd name="connsiteX135" fmla="*/ 1979271 w 2662177"/>
              <a:gd name="connsiteY135" fmla="*/ 333508 h 541302"/>
              <a:gd name="connsiteX136" fmla="*/ 1932972 w 2662177"/>
              <a:gd name="connsiteY136" fmla="*/ 298784 h 541302"/>
              <a:gd name="connsiteX137" fmla="*/ 1898248 w 2662177"/>
              <a:gd name="connsiteY137" fmla="*/ 287209 h 541302"/>
              <a:gd name="connsiteX138" fmla="*/ 1817226 w 2662177"/>
              <a:gd name="connsiteY138" fmla="*/ 229335 h 541302"/>
              <a:gd name="connsiteX139" fmla="*/ 1701479 w 2662177"/>
              <a:gd name="connsiteY139" fmla="*/ 183037 h 541302"/>
              <a:gd name="connsiteX140" fmla="*/ 1597307 w 2662177"/>
              <a:gd name="connsiteY140" fmla="*/ 171462 h 541302"/>
              <a:gd name="connsiteX141" fmla="*/ 1574157 w 2662177"/>
              <a:gd name="connsiteY141" fmla="*/ 148313 h 541302"/>
              <a:gd name="connsiteX142" fmla="*/ 1435261 w 2662177"/>
              <a:gd name="connsiteY142" fmla="*/ 148313 h 541302"/>
              <a:gd name="connsiteX143" fmla="*/ 1122745 w 2662177"/>
              <a:gd name="connsiteY143" fmla="*/ 159887 h 541302"/>
              <a:gd name="connsiteX144" fmla="*/ 532436 w 2662177"/>
              <a:gd name="connsiteY144" fmla="*/ 194611 h 541302"/>
              <a:gd name="connsiteX145" fmla="*/ 497712 w 2662177"/>
              <a:gd name="connsiteY145" fmla="*/ 206186 h 541302"/>
              <a:gd name="connsiteX146" fmla="*/ 428263 w 2662177"/>
              <a:gd name="connsiteY146" fmla="*/ 183037 h 541302"/>
              <a:gd name="connsiteX147" fmla="*/ 381965 w 2662177"/>
              <a:gd name="connsiteY147" fmla="*/ 171462 h 541302"/>
              <a:gd name="connsiteX148" fmla="*/ 312517 w 2662177"/>
              <a:gd name="connsiteY148" fmla="*/ 183037 h 541302"/>
              <a:gd name="connsiteX149" fmla="*/ 266218 w 2662177"/>
              <a:gd name="connsiteY149" fmla="*/ 252485 h 541302"/>
              <a:gd name="connsiteX150" fmla="*/ 474562 w 2662177"/>
              <a:gd name="connsiteY150" fmla="*/ 264059 h 541302"/>
              <a:gd name="connsiteX151" fmla="*/ 1122745 w 2662177"/>
              <a:gd name="connsiteY151" fmla="*/ 229335 h 541302"/>
              <a:gd name="connsiteX152" fmla="*/ 1319514 w 2662177"/>
              <a:gd name="connsiteY152" fmla="*/ 183037 h 541302"/>
              <a:gd name="connsiteX153" fmla="*/ 1423686 w 2662177"/>
              <a:gd name="connsiteY153" fmla="*/ 148313 h 541302"/>
              <a:gd name="connsiteX154" fmla="*/ 1527858 w 2662177"/>
              <a:gd name="connsiteY154" fmla="*/ 90439 h 541302"/>
              <a:gd name="connsiteX155" fmla="*/ 1632031 w 2662177"/>
              <a:gd name="connsiteY155" fmla="*/ 20991 h 541302"/>
              <a:gd name="connsiteX156" fmla="*/ 1747777 w 2662177"/>
              <a:gd name="connsiteY156" fmla="*/ 78865 h 541302"/>
              <a:gd name="connsiteX157" fmla="*/ 1840375 w 2662177"/>
              <a:gd name="connsiteY157" fmla="*/ 171462 h 541302"/>
              <a:gd name="connsiteX158" fmla="*/ 2025570 w 2662177"/>
              <a:gd name="connsiteY158" fmla="*/ 264059 h 541302"/>
              <a:gd name="connsiteX159" fmla="*/ 2095018 w 2662177"/>
              <a:gd name="connsiteY159" fmla="*/ 298784 h 541302"/>
              <a:gd name="connsiteX160" fmla="*/ 2187615 w 2662177"/>
              <a:gd name="connsiteY160" fmla="*/ 310358 h 541302"/>
              <a:gd name="connsiteX161" fmla="*/ 2361236 w 2662177"/>
              <a:gd name="connsiteY161" fmla="*/ 298784 h 541302"/>
              <a:gd name="connsiteX162" fmla="*/ 2430684 w 2662177"/>
              <a:gd name="connsiteY162" fmla="*/ 321933 h 541302"/>
              <a:gd name="connsiteX163" fmla="*/ 2488557 w 2662177"/>
              <a:gd name="connsiteY163" fmla="*/ 310358 h 541302"/>
              <a:gd name="connsiteX164" fmla="*/ 2534856 w 2662177"/>
              <a:gd name="connsiteY164" fmla="*/ 264059 h 541302"/>
              <a:gd name="connsiteX165" fmla="*/ 2650603 w 2662177"/>
              <a:gd name="connsiteY165" fmla="*/ 368232 h 541302"/>
              <a:gd name="connsiteX166" fmla="*/ 2662177 w 2662177"/>
              <a:gd name="connsiteY166" fmla="*/ 368232 h 54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62177" h="541302">
                <a:moveTo>
                  <a:pt x="115747" y="90439"/>
                </a:moveTo>
                <a:cubicBezTo>
                  <a:pt x="260538" y="126638"/>
                  <a:pt x="80493" y="80368"/>
                  <a:pt x="196770" y="113589"/>
                </a:cubicBezTo>
                <a:cubicBezTo>
                  <a:pt x="212066" y="117959"/>
                  <a:pt x="227636" y="121305"/>
                  <a:pt x="243069" y="125163"/>
                </a:cubicBezTo>
                <a:cubicBezTo>
                  <a:pt x="258502" y="136738"/>
                  <a:pt x="274547" y="147537"/>
                  <a:pt x="289367" y="159887"/>
                </a:cubicBezTo>
                <a:cubicBezTo>
                  <a:pt x="297751" y="166873"/>
                  <a:pt x="302486" y="178738"/>
                  <a:pt x="312517" y="183037"/>
                </a:cubicBezTo>
                <a:cubicBezTo>
                  <a:pt x="330599" y="190787"/>
                  <a:pt x="351099" y="190753"/>
                  <a:pt x="370390" y="194611"/>
                </a:cubicBezTo>
                <a:cubicBezTo>
                  <a:pt x="408972" y="190753"/>
                  <a:pt x="449621" y="196078"/>
                  <a:pt x="486137" y="183037"/>
                </a:cubicBezTo>
                <a:cubicBezTo>
                  <a:pt x="506691" y="175696"/>
                  <a:pt x="511450" y="142734"/>
                  <a:pt x="532436" y="136738"/>
                </a:cubicBezTo>
                <a:cubicBezTo>
                  <a:pt x="545812" y="132916"/>
                  <a:pt x="556297" y="151197"/>
                  <a:pt x="567160" y="159887"/>
                </a:cubicBezTo>
                <a:cubicBezTo>
                  <a:pt x="575681" y="166704"/>
                  <a:pt x="581926" y="176051"/>
                  <a:pt x="590309" y="183037"/>
                </a:cubicBezTo>
                <a:cubicBezTo>
                  <a:pt x="605129" y="195387"/>
                  <a:pt x="621175" y="206186"/>
                  <a:pt x="636608" y="217761"/>
                </a:cubicBezTo>
                <a:lnTo>
                  <a:pt x="706056" y="148313"/>
                </a:lnTo>
                <a:lnTo>
                  <a:pt x="729205" y="125163"/>
                </a:lnTo>
                <a:cubicBezTo>
                  <a:pt x="740780" y="129021"/>
                  <a:pt x="753016" y="131282"/>
                  <a:pt x="763929" y="136738"/>
                </a:cubicBezTo>
                <a:cubicBezTo>
                  <a:pt x="821595" y="165571"/>
                  <a:pt x="876904" y="246470"/>
                  <a:pt x="914400" y="275634"/>
                </a:cubicBezTo>
                <a:cubicBezTo>
                  <a:pt x="929319" y="287238"/>
                  <a:pt x="1062209" y="388720"/>
                  <a:pt x="1088020" y="414530"/>
                </a:cubicBezTo>
                <a:cubicBezTo>
                  <a:pt x="1099595" y="426105"/>
                  <a:pt x="1108532" y="441133"/>
                  <a:pt x="1122745" y="449254"/>
                </a:cubicBezTo>
                <a:cubicBezTo>
                  <a:pt x="1140938" y="459650"/>
                  <a:pt x="1246888" y="471950"/>
                  <a:pt x="1250066" y="472404"/>
                </a:cubicBezTo>
                <a:cubicBezTo>
                  <a:pt x="1269357" y="460829"/>
                  <a:pt x="1293693" y="455092"/>
                  <a:pt x="1307939" y="437680"/>
                </a:cubicBezTo>
                <a:cubicBezTo>
                  <a:pt x="1329791" y="410971"/>
                  <a:pt x="1354238" y="345082"/>
                  <a:pt x="1354238" y="345082"/>
                </a:cubicBezTo>
                <a:cubicBezTo>
                  <a:pt x="1358096" y="321933"/>
                  <a:pt x="1351152" y="293960"/>
                  <a:pt x="1365813" y="275634"/>
                </a:cubicBezTo>
                <a:cubicBezTo>
                  <a:pt x="1373435" y="266107"/>
                  <a:pt x="1390385" y="280441"/>
                  <a:pt x="1400537" y="287209"/>
                </a:cubicBezTo>
                <a:cubicBezTo>
                  <a:pt x="1487240" y="345011"/>
                  <a:pt x="1387420" y="305985"/>
                  <a:pt x="1469985" y="333508"/>
                </a:cubicBezTo>
                <a:cubicBezTo>
                  <a:pt x="1477701" y="321933"/>
                  <a:pt x="1489043" y="312080"/>
                  <a:pt x="1493134" y="298784"/>
                </a:cubicBezTo>
                <a:cubicBezTo>
                  <a:pt x="1504705" y="261178"/>
                  <a:pt x="1516284" y="183037"/>
                  <a:pt x="1516284" y="183037"/>
                </a:cubicBezTo>
                <a:cubicBezTo>
                  <a:pt x="1508567" y="156029"/>
                  <a:pt x="1509987" y="124485"/>
                  <a:pt x="1493134" y="102014"/>
                </a:cubicBezTo>
                <a:cubicBezTo>
                  <a:pt x="1483589" y="89288"/>
                  <a:pt x="1461457" y="96705"/>
                  <a:pt x="1446836" y="90439"/>
                </a:cubicBezTo>
                <a:cubicBezTo>
                  <a:pt x="1434050" y="84959"/>
                  <a:pt x="1423687" y="75006"/>
                  <a:pt x="1412112" y="67290"/>
                </a:cubicBezTo>
                <a:cubicBezTo>
                  <a:pt x="1319514" y="75006"/>
                  <a:pt x="1226366" y="77743"/>
                  <a:pt x="1134319" y="90439"/>
                </a:cubicBezTo>
                <a:cubicBezTo>
                  <a:pt x="1113737" y="93278"/>
                  <a:pt x="1095030" y="104297"/>
                  <a:pt x="1076446" y="113589"/>
                </a:cubicBezTo>
                <a:cubicBezTo>
                  <a:pt x="1048624" y="127500"/>
                  <a:pt x="1020078" y="140921"/>
                  <a:pt x="995423" y="159887"/>
                </a:cubicBezTo>
                <a:cubicBezTo>
                  <a:pt x="928288" y="211529"/>
                  <a:pt x="936217" y="221675"/>
                  <a:pt x="891251" y="275634"/>
                </a:cubicBezTo>
                <a:cubicBezTo>
                  <a:pt x="884265" y="284018"/>
                  <a:pt x="875818" y="291067"/>
                  <a:pt x="868101" y="298784"/>
                </a:cubicBezTo>
                <a:cubicBezTo>
                  <a:pt x="705251" y="244499"/>
                  <a:pt x="800460" y="261776"/>
                  <a:pt x="578734" y="275634"/>
                </a:cubicBezTo>
                <a:cubicBezTo>
                  <a:pt x="567159" y="279492"/>
                  <a:pt x="554923" y="281753"/>
                  <a:pt x="544010" y="287209"/>
                </a:cubicBezTo>
                <a:cubicBezTo>
                  <a:pt x="499362" y="309533"/>
                  <a:pt x="478610" y="327578"/>
                  <a:pt x="439838" y="356657"/>
                </a:cubicBezTo>
                <a:cubicBezTo>
                  <a:pt x="439670" y="355649"/>
                  <a:pt x="420592" y="236583"/>
                  <a:pt x="416689" y="229335"/>
                </a:cubicBezTo>
                <a:cubicBezTo>
                  <a:pt x="398397" y="195364"/>
                  <a:pt x="368643" y="168840"/>
                  <a:pt x="347241" y="136738"/>
                </a:cubicBezTo>
                <a:cubicBezTo>
                  <a:pt x="339524" y="125163"/>
                  <a:pt x="334778" y="110920"/>
                  <a:pt x="324091" y="102014"/>
                </a:cubicBezTo>
                <a:cubicBezTo>
                  <a:pt x="305021" y="86123"/>
                  <a:pt x="267192" y="75331"/>
                  <a:pt x="243069" y="67290"/>
                </a:cubicBezTo>
                <a:cubicBezTo>
                  <a:pt x="189053" y="175320"/>
                  <a:pt x="165904" y="175320"/>
                  <a:pt x="243069" y="136738"/>
                </a:cubicBezTo>
                <a:cubicBezTo>
                  <a:pt x="239211" y="98156"/>
                  <a:pt x="248835" y="55672"/>
                  <a:pt x="231494" y="20991"/>
                </a:cubicBezTo>
                <a:cubicBezTo>
                  <a:pt x="220998" y="0"/>
                  <a:pt x="224117" y="67349"/>
                  <a:pt x="219919" y="90439"/>
                </a:cubicBezTo>
                <a:cubicBezTo>
                  <a:pt x="216400" y="109795"/>
                  <a:pt x="212203" y="129022"/>
                  <a:pt x="208345" y="148313"/>
                </a:cubicBezTo>
                <a:cubicBezTo>
                  <a:pt x="212203" y="202328"/>
                  <a:pt x="202795" y="258984"/>
                  <a:pt x="219919" y="310358"/>
                </a:cubicBezTo>
                <a:cubicBezTo>
                  <a:pt x="224318" y="323555"/>
                  <a:pt x="244081" y="296262"/>
                  <a:pt x="254643" y="287209"/>
                </a:cubicBezTo>
                <a:cubicBezTo>
                  <a:pt x="344440" y="210240"/>
                  <a:pt x="267381" y="272349"/>
                  <a:pt x="324091" y="206186"/>
                </a:cubicBezTo>
                <a:cubicBezTo>
                  <a:pt x="338295" y="189615"/>
                  <a:pt x="370390" y="159887"/>
                  <a:pt x="370390" y="159887"/>
                </a:cubicBezTo>
                <a:cubicBezTo>
                  <a:pt x="445184" y="209751"/>
                  <a:pt x="368903" y="152465"/>
                  <a:pt x="428263" y="217761"/>
                </a:cubicBezTo>
                <a:cubicBezTo>
                  <a:pt x="605118" y="412300"/>
                  <a:pt x="448205" y="243559"/>
                  <a:pt x="578734" y="345082"/>
                </a:cubicBezTo>
                <a:cubicBezTo>
                  <a:pt x="595962" y="358482"/>
                  <a:pt x="606873" y="379274"/>
                  <a:pt x="625033" y="391381"/>
                </a:cubicBezTo>
                <a:cubicBezTo>
                  <a:pt x="662208" y="416164"/>
                  <a:pt x="710405" y="419113"/>
                  <a:pt x="752355" y="426105"/>
                </a:cubicBezTo>
                <a:cubicBezTo>
                  <a:pt x="825661" y="418389"/>
                  <a:pt x="900396" y="419292"/>
                  <a:pt x="972274" y="402956"/>
                </a:cubicBezTo>
                <a:cubicBezTo>
                  <a:pt x="988236" y="399328"/>
                  <a:pt x="994570" y="378885"/>
                  <a:pt x="1006998" y="368232"/>
                </a:cubicBezTo>
                <a:cubicBezTo>
                  <a:pt x="1049070" y="332170"/>
                  <a:pt x="1052169" y="334072"/>
                  <a:pt x="1099595" y="310358"/>
                </a:cubicBezTo>
                <a:cubicBezTo>
                  <a:pt x="1136281" y="365385"/>
                  <a:pt x="1109548" y="340684"/>
                  <a:pt x="1192193" y="368232"/>
                </a:cubicBezTo>
                <a:lnTo>
                  <a:pt x="1261641" y="391381"/>
                </a:lnTo>
                <a:cubicBezTo>
                  <a:pt x="1266839" y="391092"/>
                  <a:pt x="1441770" y="399702"/>
                  <a:pt x="1504709" y="368232"/>
                </a:cubicBezTo>
                <a:cubicBezTo>
                  <a:pt x="1517152" y="362011"/>
                  <a:pt x="1527858" y="352799"/>
                  <a:pt x="1539433" y="345082"/>
                </a:cubicBezTo>
                <a:cubicBezTo>
                  <a:pt x="1547149" y="325791"/>
                  <a:pt x="1550506" y="304116"/>
                  <a:pt x="1562582" y="287209"/>
                </a:cubicBezTo>
                <a:cubicBezTo>
                  <a:pt x="1624069" y="201128"/>
                  <a:pt x="1578466" y="339427"/>
                  <a:pt x="1608881" y="217761"/>
                </a:cubicBezTo>
                <a:cubicBezTo>
                  <a:pt x="1620456" y="221619"/>
                  <a:pt x="1631404" y="229335"/>
                  <a:pt x="1643605" y="229335"/>
                </a:cubicBezTo>
                <a:cubicBezTo>
                  <a:pt x="1693910" y="229335"/>
                  <a:pt x="1745706" y="203941"/>
                  <a:pt x="1794076" y="217761"/>
                </a:cubicBezTo>
                <a:cubicBezTo>
                  <a:pt x="1812992" y="223166"/>
                  <a:pt x="1795890" y="258553"/>
                  <a:pt x="1805651" y="275634"/>
                </a:cubicBezTo>
                <a:cubicBezTo>
                  <a:pt x="1812553" y="287712"/>
                  <a:pt x="1829813" y="289731"/>
                  <a:pt x="1840375" y="298784"/>
                </a:cubicBezTo>
                <a:cubicBezTo>
                  <a:pt x="1856946" y="312988"/>
                  <a:pt x="1868514" y="332975"/>
                  <a:pt x="1886674" y="345082"/>
                </a:cubicBezTo>
                <a:cubicBezTo>
                  <a:pt x="1900520" y="354313"/>
                  <a:pt x="1957341" y="372496"/>
                  <a:pt x="1979271" y="379806"/>
                </a:cubicBezTo>
                <a:cubicBezTo>
                  <a:pt x="2044861" y="375948"/>
                  <a:pt x="2111142" y="378479"/>
                  <a:pt x="2176041" y="368232"/>
                </a:cubicBezTo>
                <a:cubicBezTo>
                  <a:pt x="2186820" y="366530"/>
                  <a:pt x="2190669" y="351899"/>
                  <a:pt x="2199190" y="345082"/>
                </a:cubicBezTo>
                <a:cubicBezTo>
                  <a:pt x="2210053" y="336392"/>
                  <a:pt x="2222339" y="329649"/>
                  <a:pt x="2233914" y="321933"/>
                </a:cubicBezTo>
                <a:cubicBezTo>
                  <a:pt x="2241630" y="310358"/>
                  <a:pt x="2244351" y="281559"/>
                  <a:pt x="2257063" y="287209"/>
                </a:cubicBezTo>
                <a:cubicBezTo>
                  <a:pt x="2291966" y="302721"/>
                  <a:pt x="2307530" y="345315"/>
                  <a:pt x="2338086" y="368232"/>
                </a:cubicBezTo>
                <a:cubicBezTo>
                  <a:pt x="2353519" y="379807"/>
                  <a:pt x="2367130" y="394329"/>
                  <a:pt x="2384385" y="402956"/>
                </a:cubicBezTo>
                <a:cubicBezTo>
                  <a:pt x="2406210" y="413869"/>
                  <a:pt x="2453833" y="426105"/>
                  <a:pt x="2453833" y="426105"/>
                </a:cubicBezTo>
                <a:cubicBezTo>
                  <a:pt x="2480476" y="346180"/>
                  <a:pt x="2455313" y="442380"/>
                  <a:pt x="2442258" y="298784"/>
                </a:cubicBezTo>
                <a:cubicBezTo>
                  <a:pt x="2441153" y="286633"/>
                  <a:pt x="2449975" y="275634"/>
                  <a:pt x="2453833" y="264059"/>
                </a:cubicBezTo>
                <a:cubicBezTo>
                  <a:pt x="2336626" y="185922"/>
                  <a:pt x="2468783" y="264181"/>
                  <a:pt x="2141317" y="252485"/>
                </a:cubicBezTo>
                <a:cubicBezTo>
                  <a:pt x="2124073" y="251869"/>
                  <a:pt x="2110878" y="236132"/>
                  <a:pt x="2095018" y="229335"/>
                </a:cubicBezTo>
                <a:cubicBezTo>
                  <a:pt x="2083804" y="224529"/>
                  <a:pt x="2072065" y="220971"/>
                  <a:pt x="2060294" y="217761"/>
                </a:cubicBezTo>
                <a:cubicBezTo>
                  <a:pt x="2029599" y="209390"/>
                  <a:pt x="1999079" y="199841"/>
                  <a:pt x="1967696" y="194611"/>
                </a:cubicBezTo>
                <a:cubicBezTo>
                  <a:pt x="1878843" y="179803"/>
                  <a:pt x="1921261" y="187640"/>
                  <a:pt x="1840375" y="171462"/>
                </a:cubicBezTo>
                <a:cubicBezTo>
                  <a:pt x="1763210" y="175320"/>
                  <a:pt x="1685825" y="190032"/>
                  <a:pt x="1608881" y="183037"/>
                </a:cubicBezTo>
                <a:cubicBezTo>
                  <a:pt x="1595027" y="181778"/>
                  <a:pt x="1599503" y="150280"/>
                  <a:pt x="1585732" y="148313"/>
                </a:cubicBezTo>
                <a:cubicBezTo>
                  <a:pt x="1565164" y="145375"/>
                  <a:pt x="1547312" y="164167"/>
                  <a:pt x="1527858" y="171462"/>
                </a:cubicBezTo>
                <a:cubicBezTo>
                  <a:pt x="1516434" y="175746"/>
                  <a:pt x="1504047" y="177581"/>
                  <a:pt x="1493134" y="183037"/>
                </a:cubicBezTo>
                <a:cubicBezTo>
                  <a:pt x="1403383" y="227913"/>
                  <a:pt x="1510966" y="188667"/>
                  <a:pt x="1423686" y="217761"/>
                </a:cubicBezTo>
                <a:cubicBezTo>
                  <a:pt x="1415970" y="229336"/>
                  <a:pt x="1414341" y="250760"/>
                  <a:pt x="1400537" y="252485"/>
                </a:cubicBezTo>
                <a:cubicBezTo>
                  <a:pt x="1376324" y="255511"/>
                  <a:pt x="1355159" y="233346"/>
                  <a:pt x="1331089" y="229335"/>
                </a:cubicBezTo>
                <a:lnTo>
                  <a:pt x="1261641" y="217761"/>
                </a:lnTo>
                <a:lnTo>
                  <a:pt x="902826" y="229335"/>
                </a:lnTo>
                <a:cubicBezTo>
                  <a:pt x="647600" y="240196"/>
                  <a:pt x="798818" y="249029"/>
                  <a:pt x="601884" y="229335"/>
                </a:cubicBezTo>
                <a:cubicBezTo>
                  <a:pt x="594167" y="221619"/>
                  <a:pt x="589647" y="206186"/>
                  <a:pt x="578734" y="206186"/>
                </a:cubicBezTo>
                <a:cubicBezTo>
                  <a:pt x="508859" y="206186"/>
                  <a:pt x="370390" y="229335"/>
                  <a:pt x="370390" y="229335"/>
                </a:cubicBezTo>
                <a:cubicBezTo>
                  <a:pt x="366532" y="163745"/>
                  <a:pt x="375744" y="96051"/>
                  <a:pt x="358815" y="32566"/>
                </a:cubicBezTo>
                <a:cubicBezTo>
                  <a:pt x="355231" y="19125"/>
                  <a:pt x="332997" y="45028"/>
                  <a:pt x="324091" y="55715"/>
                </a:cubicBezTo>
                <a:cubicBezTo>
                  <a:pt x="313045" y="68970"/>
                  <a:pt x="311988" y="88759"/>
                  <a:pt x="300942" y="102014"/>
                </a:cubicBezTo>
                <a:cubicBezTo>
                  <a:pt x="292036" y="112701"/>
                  <a:pt x="276905" y="116257"/>
                  <a:pt x="266218" y="125163"/>
                </a:cubicBezTo>
                <a:cubicBezTo>
                  <a:pt x="253643" y="135642"/>
                  <a:pt x="244069" y="149408"/>
                  <a:pt x="231494" y="159887"/>
                </a:cubicBezTo>
                <a:cubicBezTo>
                  <a:pt x="220807" y="168793"/>
                  <a:pt x="208090" y="174951"/>
                  <a:pt x="196770" y="183037"/>
                </a:cubicBezTo>
                <a:cubicBezTo>
                  <a:pt x="135457" y="226833"/>
                  <a:pt x="172095" y="210553"/>
                  <a:pt x="115747" y="229335"/>
                </a:cubicBezTo>
                <a:cubicBezTo>
                  <a:pt x="62670" y="282414"/>
                  <a:pt x="130388" y="219574"/>
                  <a:pt x="46299" y="275634"/>
                </a:cubicBezTo>
                <a:cubicBezTo>
                  <a:pt x="26510" y="288827"/>
                  <a:pt x="12381" y="314937"/>
                  <a:pt x="0" y="333508"/>
                </a:cubicBezTo>
                <a:cubicBezTo>
                  <a:pt x="15433" y="337366"/>
                  <a:pt x="30770" y="348533"/>
                  <a:pt x="46299" y="345082"/>
                </a:cubicBezTo>
                <a:cubicBezTo>
                  <a:pt x="68260" y="340202"/>
                  <a:pt x="84506" y="321283"/>
                  <a:pt x="104172" y="310358"/>
                </a:cubicBezTo>
                <a:cubicBezTo>
                  <a:pt x="119255" y="301978"/>
                  <a:pt x="133824" y="291749"/>
                  <a:pt x="150471" y="287209"/>
                </a:cubicBezTo>
                <a:cubicBezTo>
                  <a:pt x="176792" y="280031"/>
                  <a:pt x="204486" y="279492"/>
                  <a:pt x="231494" y="275634"/>
                </a:cubicBezTo>
                <a:cubicBezTo>
                  <a:pt x="250785" y="279492"/>
                  <a:pt x="270947" y="280301"/>
                  <a:pt x="289367" y="287209"/>
                </a:cubicBezTo>
                <a:cubicBezTo>
                  <a:pt x="330747" y="302726"/>
                  <a:pt x="345721" y="345168"/>
                  <a:pt x="381965" y="368232"/>
                </a:cubicBezTo>
                <a:cubicBezTo>
                  <a:pt x="402552" y="381333"/>
                  <a:pt x="429588" y="380468"/>
                  <a:pt x="451413" y="391381"/>
                </a:cubicBezTo>
                <a:cubicBezTo>
                  <a:pt x="482279" y="406814"/>
                  <a:pt x="513715" y="421155"/>
                  <a:pt x="544010" y="437680"/>
                </a:cubicBezTo>
                <a:cubicBezTo>
                  <a:pt x="556222" y="444341"/>
                  <a:pt x="567871" y="452139"/>
                  <a:pt x="578734" y="460829"/>
                </a:cubicBezTo>
                <a:cubicBezTo>
                  <a:pt x="587256" y="467646"/>
                  <a:pt x="592526" y="478363"/>
                  <a:pt x="601884" y="483978"/>
                </a:cubicBezTo>
                <a:cubicBezTo>
                  <a:pt x="612346" y="490255"/>
                  <a:pt x="625033" y="491695"/>
                  <a:pt x="636608" y="495553"/>
                </a:cubicBezTo>
                <a:cubicBezTo>
                  <a:pt x="652041" y="507128"/>
                  <a:pt x="663665" y="528903"/>
                  <a:pt x="682907" y="530277"/>
                </a:cubicBezTo>
                <a:cubicBezTo>
                  <a:pt x="837258" y="541302"/>
                  <a:pt x="917505" y="536958"/>
                  <a:pt x="1041722" y="495553"/>
                </a:cubicBezTo>
                <a:cubicBezTo>
                  <a:pt x="1061433" y="488983"/>
                  <a:pt x="1080304" y="480120"/>
                  <a:pt x="1099595" y="472404"/>
                </a:cubicBezTo>
                <a:cubicBezTo>
                  <a:pt x="1118886" y="456971"/>
                  <a:pt x="1139189" y="442723"/>
                  <a:pt x="1157469" y="426105"/>
                </a:cubicBezTo>
                <a:cubicBezTo>
                  <a:pt x="1181693" y="404083"/>
                  <a:pt x="1226917" y="356657"/>
                  <a:pt x="1226917" y="356657"/>
                </a:cubicBezTo>
                <a:cubicBezTo>
                  <a:pt x="1456728" y="402619"/>
                  <a:pt x="1303512" y="383721"/>
                  <a:pt x="1689904" y="345082"/>
                </a:cubicBezTo>
                <a:cubicBezTo>
                  <a:pt x="1714134" y="334698"/>
                  <a:pt x="1870560" y="271413"/>
                  <a:pt x="1921398" y="240910"/>
                </a:cubicBezTo>
                <a:cubicBezTo>
                  <a:pt x="1937940" y="230985"/>
                  <a:pt x="1951998" y="217399"/>
                  <a:pt x="1967696" y="206186"/>
                </a:cubicBezTo>
                <a:cubicBezTo>
                  <a:pt x="1979016" y="198100"/>
                  <a:pt x="1990845" y="190753"/>
                  <a:pt x="2002420" y="183037"/>
                </a:cubicBezTo>
                <a:cubicBezTo>
                  <a:pt x="2006278" y="198470"/>
                  <a:pt x="2002746" y="218087"/>
                  <a:pt x="2013995" y="229335"/>
                </a:cubicBezTo>
                <a:cubicBezTo>
                  <a:pt x="2028526" y="243865"/>
                  <a:pt x="2096204" y="258569"/>
                  <a:pt x="2118167" y="264059"/>
                </a:cubicBezTo>
                <a:cubicBezTo>
                  <a:pt x="2137458" y="275634"/>
                  <a:pt x="2155483" y="289647"/>
                  <a:pt x="2176041" y="298784"/>
                </a:cubicBezTo>
                <a:cubicBezTo>
                  <a:pt x="2189411" y="304726"/>
                  <a:pt x="2271067" y="320104"/>
                  <a:pt x="2280213" y="321933"/>
                </a:cubicBezTo>
                <a:cubicBezTo>
                  <a:pt x="2287929" y="310358"/>
                  <a:pt x="2299702" y="300630"/>
                  <a:pt x="2303362" y="287209"/>
                </a:cubicBezTo>
                <a:cubicBezTo>
                  <a:pt x="2311547" y="257199"/>
                  <a:pt x="2299504" y="221619"/>
                  <a:pt x="2314937" y="194611"/>
                </a:cubicBezTo>
                <a:cubicBezTo>
                  <a:pt x="2320990" y="184018"/>
                  <a:pt x="2349661" y="218387"/>
                  <a:pt x="2349661" y="206186"/>
                </a:cubicBezTo>
                <a:cubicBezTo>
                  <a:pt x="2349661" y="192275"/>
                  <a:pt x="2326512" y="190753"/>
                  <a:pt x="2314937" y="183037"/>
                </a:cubicBezTo>
                <a:cubicBezTo>
                  <a:pt x="2175025" y="252992"/>
                  <a:pt x="2343650" y="159109"/>
                  <a:pt x="2245489" y="240910"/>
                </a:cubicBezTo>
                <a:cubicBezTo>
                  <a:pt x="2232234" y="251956"/>
                  <a:pt x="2213547" y="254488"/>
                  <a:pt x="2199190" y="264059"/>
                </a:cubicBezTo>
                <a:cubicBezTo>
                  <a:pt x="2167088" y="285461"/>
                  <a:pt x="2137796" y="310815"/>
                  <a:pt x="2106593" y="333508"/>
                </a:cubicBezTo>
                <a:cubicBezTo>
                  <a:pt x="2095343" y="341690"/>
                  <a:pt x="2084311" y="350436"/>
                  <a:pt x="2071869" y="356657"/>
                </a:cubicBezTo>
                <a:cubicBezTo>
                  <a:pt x="2053285" y="365949"/>
                  <a:pt x="2033286" y="372090"/>
                  <a:pt x="2013995" y="379806"/>
                </a:cubicBezTo>
                <a:cubicBezTo>
                  <a:pt x="1894001" y="349809"/>
                  <a:pt x="2010109" y="395184"/>
                  <a:pt x="1979271" y="333508"/>
                </a:cubicBezTo>
                <a:cubicBezTo>
                  <a:pt x="1970644" y="316253"/>
                  <a:pt x="1949721" y="308355"/>
                  <a:pt x="1932972" y="298784"/>
                </a:cubicBezTo>
                <a:cubicBezTo>
                  <a:pt x="1922379" y="292731"/>
                  <a:pt x="1909161" y="292665"/>
                  <a:pt x="1898248" y="287209"/>
                </a:cubicBezTo>
                <a:cubicBezTo>
                  <a:pt x="1873762" y="274966"/>
                  <a:pt x="1838197" y="242442"/>
                  <a:pt x="1817226" y="229335"/>
                </a:cubicBezTo>
                <a:cubicBezTo>
                  <a:pt x="1788177" y="211179"/>
                  <a:pt x="1732036" y="189148"/>
                  <a:pt x="1701479" y="183037"/>
                </a:cubicBezTo>
                <a:cubicBezTo>
                  <a:pt x="1667220" y="176185"/>
                  <a:pt x="1632031" y="175320"/>
                  <a:pt x="1597307" y="171462"/>
                </a:cubicBezTo>
                <a:cubicBezTo>
                  <a:pt x="1589590" y="163746"/>
                  <a:pt x="1584187" y="152612"/>
                  <a:pt x="1574157" y="148313"/>
                </a:cubicBezTo>
                <a:cubicBezTo>
                  <a:pt x="1516721" y="123698"/>
                  <a:pt x="1498054" y="144619"/>
                  <a:pt x="1435261" y="148313"/>
                </a:cubicBezTo>
                <a:cubicBezTo>
                  <a:pt x="1331197" y="154434"/>
                  <a:pt x="1226852" y="154548"/>
                  <a:pt x="1122745" y="159887"/>
                </a:cubicBezTo>
                <a:lnTo>
                  <a:pt x="532436" y="194611"/>
                </a:lnTo>
                <a:cubicBezTo>
                  <a:pt x="520861" y="198469"/>
                  <a:pt x="509838" y="207533"/>
                  <a:pt x="497712" y="206186"/>
                </a:cubicBezTo>
                <a:cubicBezTo>
                  <a:pt x="473459" y="203491"/>
                  <a:pt x="451636" y="190049"/>
                  <a:pt x="428263" y="183037"/>
                </a:cubicBezTo>
                <a:cubicBezTo>
                  <a:pt x="413026" y="178466"/>
                  <a:pt x="397398" y="175320"/>
                  <a:pt x="381965" y="171462"/>
                </a:cubicBezTo>
                <a:cubicBezTo>
                  <a:pt x="358816" y="175320"/>
                  <a:pt x="334491" y="174797"/>
                  <a:pt x="312517" y="183037"/>
                </a:cubicBezTo>
                <a:cubicBezTo>
                  <a:pt x="290761" y="191195"/>
                  <a:pt x="272751" y="239418"/>
                  <a:pt x="266218" y="252485"/>
                </a:cubicBezTo>
                <a:cubicBezTo>
                  <a:pt x="349845" y="308236"/>
                  <a:pt x="284383" y="274773"/>
                  <a:pt x="474562" y="264059"/>
                </a:cubicBezTo>
                <a:lnTo>
                  <a:pt x="1122745" y="229335"/>
                </a:lnTo>
                <a:cubicBezTo>
                  <a:pt x="1280727" y="189840"/>
                  <a:pt x="1214844" y="203970"/>
                  <a:pt x="1319514" y="183037"/>
                </a:cubicBezTo>
                <a:cubicBezTo>
                  <a:pt x="1367201" y="135348"/>
                  <a:pt x="1318742" y="174549"/>
                  <a:pt x="1423686" y="148313"/>
                </a:cubicBezTo>
                <a:cubicBezTo>
                  <a:pt x="1482610" y="133582"/>
                  <a:pt x="1480593" y="123161"/>
                  <a:pt x="1527858" y="90439"/>
                </a:cubicBezTo>
                <a:cubicBezTo>
                  <a:pt x="1562171" y="66684"/>
                  <a:pt x="1632031" y="20991"/>
                  <a:pt x="1632031" y="20991"/>
                </a:cubicBezTo>
                <a:cubicBezTo>
                  <a:pt x="1672229" y="37070"/>
                  <a:pt x="1713844" y="50152"/>
                  <a:pt x="1747777" y="78865"/>
                </a:cubicBezTo>
                <a:cubicBezTo>
                  <a:pt x="1781099" y="107061"/>
                  <a:pt x="1801332" y="151941"/>
                  <a:pt x="1840375" y="171462"/>
                </a:cubicBezTo>
                <a:lnTo>
                  <a:pt x="2025570" y="264059"/>
                </a:lnTo>
                <a:cubicBezTo>
                  <a:pt x="2048719" y="275634"/>
                  <a:pt x="2069336" y="295574"/>
                  <a:pt x="2095018" y="298784"/>
                </a:cubicBezTo>
                <a:lnTo>
                  <a:pt x="2187615" y="310358"/>
                </a:lnTo>
                <a:cubicBezTo>
                  <a:pt x="2245489" y="306500"/>
                  <a:pt x="2303300" y="296025"/>
                  <a:pt x="2361236" y="298784"/>
                </a:cubicBezTo>
                <a:cubicBezTo>
                  <a:pt x="2385610" y="299945"/>
                  <a:pt x="2430684" y="321933"/>
                  <a:pt x="2430684" y="321933"/>
                </a:cubicBezTo>
                <a:cubicBezTo>
                  <a:pt x="2449975" y="318075"/>
                  <a:pt x="2471360" y="319912"/>
                  <a:pt x="2488557" y="310358"/>
                </a:cubicBezTo>
                <a:cubicBezTo>
                  <a:pt x="2507636" y="299758"/>
                  <a:pt x="2534856" y="264059"/>
                  <a:pt x="2534856" y="264059"/>
                </a:cubicBezTo>
                <a:cubicBezTo>
                  <a:pt x="2604890" y="357438"/>
                  <a:pt x="2570567" y="352224"/>
                  <a:pt x="2650603" y="368232"/>
                </a:cubicBezTo>
                <a:cubicBezTo>
                  <a:pt x="2654386" y="368989"/>
                  <a:pt x="2658319" y="368232"/>
                  <a:pt x="2662177" y="36823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05" name="Rectangle 73"/>
          <p:cNvSpPr>
            <a:spLocks noChangeArrowheads="1"/>
          </p:cNvSpPr>
          <p:nvPr/>
        </p:nvSpPr>
        <p:spPr bwMode="auto">
          <a:xfrm>
            <a:off x="9396139" y="1076722"/>
            <a:ext cx="2590800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Extent of color reaction proportional to level of adhesive (HMW) VWF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7764" y="4401840"/>
            <a:ext cx="443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*Brown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JE,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Bosak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JO. Thromb Res 1986;43:303–11.</a:t>
            </a:r>
          </a:p>
          <a:p>
            <a:endParaRPr lang="en-US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Favaloro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EJ, Mohammed S. Laboratory Testing for von Willebrand Factor Collagen Binding (VWF:CB). Methods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Mol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Biol. 2017;1646:417-433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2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/>
              <a:t>Measurement of VWF </a:t>
            </a:r>
            <a:r>
              <a:rPr lang="en-US" altLang="en-US" sz="2800" dirty="0" smtClean="0"/>
              <a:t>collagen binding </a:t>
            </a:r>
            <a:r>
              <a:rPr lang="en-US" altLang="en-US" sz="2800" dirty="0"/>
              <a:t>(</a:t>
            </a:r>
            <a:r>
              <a:rPr lang="en-US" altLang="en-US" sz="2800" dirty="0" smtClean="0"/>
              <a:t>VWF:CB</a:t>
            </a:r>
            <a:r>
              <a:rPr lang="en-US" altLang="en-US" sz="2800" dirty="0" smtClean="0"/>
              <a:t>) - CLIA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91344" y="1149173"/>
            <a:ext cx="4177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altLang="en-US" sz="3200" b="1" dirty="0" err="1"/>
              <a:t>Werfen</a:t>
            </a:r>
            <a:r>
              <a:rPr lang="en-US" altLang="en-US" sz="3200" b="1" dirty="0"/>
              <a:t> IL - ACL </a:t>
            </a:r>
            <a:r>
              <a:rPr lang="en-US" altLang="en-US" sz="3200" b="1" dirty="0" err="1"/>
              <a:t>AcuStar</a:t>
            </a:r>
            <a:endParaRPr lang="en-US" altLang="en-US" sz="3200" b="1" dirty="0"/>
          </a:p>
        </p:txBody>
      </p:sp>
      <p:pic>
        <p:nvPicPr>
          <p:cNvPr id="44" name="Picture 5" descr="AcuSt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916" y="1441560"/>
            <a:ext cx="2088232" cy="37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acustar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57" y="1530530"/>
            <a:ext cx="27860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191344" y="2117543"/>
            <a:ext cx="7213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AU" altLang="en-US" sz="2000" dirty="0"/>
              <a:t> </a:t>
            </a:r>
            <a:r>
              <a:rPr lang="en-AU" altLang="en-US" sz="2000" dirty="0" smtClean="0"/>
              <a:t>Chemiluminescence </a:t>
            </a:r>
            <a:r>
              <a:rPr lang="en-AU" altLang="en-US" sz="2000" dirty="0"/>
              <a:t>technology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AU" altLang="en-US" sz="2000" dirty="0"/>
              <a:t> “Superior range and sensitivity compared to ELISA or </a:t>
            </a:r>
            <a:r>
              <a:rPr lang="en-AU" altLang="en-US" sz="2000" dirty="0" err="1"/>
              <a:t>immunoturbidimetric</a:t>
            </a:r>
            <a:r>
              <a:rPr lang="en-AU" altLang="en-US" sz="2000" dirty="0"/>
              <a:t> assays”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AU" altLang="en-US" sz="2000" dirty="0"/>
              <a:t> Fully automated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AU" altLang="en-US" sz="2000" dirty="0"/>
              <a:t> Self-contained, ready-to-use reagent cartridges, stable up to twelve weeks </a:t>
            </a:r>
            <a:r>
              <a:rPr lang="en-AU" altLang="en-US" sz="2000" dirty="0" err="1"/>
              <a:t>onboard</a:t>
            </a:r>
            <a:r>
              <a:rPr lang="en-AU" altLang="en-US" sz="2000" dirty="0"/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AU" altLang="en-US" sz="2000" dirty="0"/>
              <a:t> Assays </a:t>
            </a:r>
            <a:r>
              <a:rPr lang="en-AU" altLang="en-US" sz="2000" dirty="0" err="1"/>
              <a:t>onboard</a:t>
            </a:r>
            <a:r>
              <a:rPr lang="en-AU" altLang="en-US" sz="2000" dirty="0"/>
              <a:t> and available 24 hours/day, 7 days/week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AU" altLang="en-US" sz="2000" dirty="0"/>
              <a:t> Assay calibration on lot change only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AU" altLang="en-US" sz="2000" dirty="0"/>
              <a:t> Random access: no batching required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4032" y="531966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Favaloro EJ, Mohammed S. Laboratory Testing for von Willebrand Factor Collagen Binding (VWF:CB). Methods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Mol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Biol. 2017;1646:417-433.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4487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/>
              <a:t>Measurement of VWF </a:t>
            </a:r>
            <a:r>
              <a:rPr lang="en-US" altLang="en-US" sz="2800" dirty="0" smtClean="0"/>
              <a:t>collagen binding </a:t>
            </a:r>
            <a:r>
              <a:rPr lang="en-US" altLang="en-US" sz="2800" dirty="0"/>
              <a:t>(</a:t>
            </a:r>
            <a:r>
              <a:rPr lang="en-US" altLang="en-US" sz="2800" dirty="0" smtClean="0"/>
              <a:t>VWF:CB)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91344" y="1149173"/>
            <a:ext cx="4177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altLang="en-US" sz="3200" b="1" dirty="0" err="1"/>
              <a:t>Werfen</a:t>
            </a:r>
            <a:r>
              <a:rPr lang="en-US" altLang="en-US" sz="3200" b="1" dirty="0"/>
              <a:t> IL - ACL </a:t>
            </a:r>
            <a:r>
              <a:rPr lang="en-US" altLang="en-US" sz="3200" b="1" dirty="0" err="1"/>
              <a:t>AcuStar</a:t>
            </a:r>
            <a:endParaRPr lang="en-US" altLang="en-US" sz="3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88088" y="1846279"/>
            <a:ext cx="3990975" cy="48736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00"/>
                </a:solidFill>
              </a:rPr>
              <a:t>‘VWD data set’; n=314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007894" y="2459528"/>
            <a:ext cx="49434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/>
              <a:t> Good correlation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/>
              <a:t> Some scatter around line of equivalence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/>
              <a:t> Most scatter is likely random noise events (all comparisons)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/>
              <a:t> Some outliers circled/arrowed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/>
              <a:t> Arrowed = random error event (</a:t>
            </a:r>
            <a:r>
              <a:rPr lang="en-US" altLang="en-US" sz="1800" dirty="0" err="1"/>
              <a:t>rpt</a:t>
            </a:r>
            <a:r>
              <a:rPr lang="en-US" altLang="en-US" sz="1800" dirty="0"/>
              <a:t> was OK)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/>
              <a:t> Circled = discrepant data – mostly type 2M VWD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2041525"/>
            <a:ext cx="4948237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184232" y="5366951"/>
            <a:ext cx="3767137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  <a:ea typeface="Times New Roman" panose="02020603050405020304" pitchFamily="18" charset="0"/>
              </a:rPr>
              <a:t>Favaloro EJ, Mohammed S. </a:t>
            </a:r>
            <a:r>
              <a:rPr lang="en-US" sz="1200" dirty="0" err="1">
                <a:latin typeface="+mn-lt"/>
                <a:ea typeface="Times New Roman" panose="02020603050405020304" pitchFamily="18" charset="0"/>
              </a:rPr>
              <a:t>Thromb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 Res. 2016;141:202-11</a:t>
            </a:r>
            <a:endParaRPr lang="en-AU" sz="1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9696" y="2041525"/>
            <a:ext cx="360040" cy="292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663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/>
              <a:t>Measurement of VWF </a:t>
            </a:r>
            <a:r>
              <a:rPr lang="en-US" altLang="en-US" sz="2800" dirty="0" err="1" smtClean="0"/>
              <a:t>GPIb</a:t>
            </a:r>
            <a:r>
              <a:rPr lang="en-US" altLang="en-US" sz="2800" dirty="0" smtClean="0"/>
              <a:t> binding – ‘other’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36525" y="1100851"/>
            <a:ext cx="7529513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+mn-lt"/>
              </a:rPr>
              <a:t>Siemens </a:t>
            </a:r>
            <a:r>
              <a:rPr lang="en-US" sz="2200" dirty="0">
                <a:latin typeface="+mn-lt"/>
              </a:rPr>
              <a:t>‘INNOVANCE’ ‘activity’ assay (VWF Ac; ‘</a:t>
            </a:r>
            <a:r>
              <a:rPr lang="en-US" sz="2200" dirty="0" err="1">
                <a:latin typeface="+mn-lt"/>
              </a:rPr>
              <a:t>VWF:GPIbM</a:t>
            </a:r>
            <a:r>
              <a:rPr lang="en-US" sz="2200" dirty="0">
                <a:latin typeface="+mn-lt"/>
              </a:rPr>
              <a:t>’)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 assay employs recombinant (r) </a:t>
            </a:r>
            <a:r>
              <a:rPr lang="en-US" sz="1600" dirty="0" err="1">
                <a:latin typeface="+mn-lt"/>
              </a:rPr>
              <a:t>GPIb</a:t>
            </a:r>
            <a:r>
              <a:rPr lang="en-US" sz="1600" dirty="0">
                <a:latin typeface="+mn-lt"/>
              </a:rPr>
              <a:t> with 2 gain of function mutations in a latex based </a:t>
            </a:r>
            <a:r>
              <a:rPr lang="en-US" sz="1600" dirty="0" err="1">
                <a:latin typeface="+mn-lt"/>
              </a:rPr>
              <a:t>GPIb</a:t>
            </a:r>
            <a:r>
              <a:rPr lang="en-US" sz="1600" dirty="0">
                <a:latin typeface="+mn-lt"/>
              </a:rPr>
              <a:t>-binding assay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 this </a:t>
            </a:r>
            <a:r>
              <a:rPr lang="en-US" sz="1600" dirty="0" err="1">
                <a:latin typeface="+mn-lt"/>
              </a:rPr>
              <a:t>rGPIb</a:t>
            </a:r>
            <a:r>
              <a:rPr lang="en-US" sz="1600" dirty="0">
                <a:latin typeface="+mn-lt"/>
              </a:rPr>
              <a:t> spontaneously binds native VWF (like PT-VWD </a:t>
            </a:r>
            <a:r>
              <a:rPr lang="en-US" sz="1600" dirty="0" err="1">
                <a:latin typeface="+mn-lt"/>
              </a:rPr>
              <a:t>GPIb</a:t>
            </a:r>
            <a:r>
              <a:rPr lang="en-US" sz="1600" dirty="0">
                <a:latin typeface="+mn-lt"/>
              </a:rPr>
              <a:t>) 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 this occurs in absence of </a:t>
            </a:r>
            <a:r>
              <a:rPr lang="en-US" sz="1600" dirty="0" err="1">
                <a:latin typeface="+mn-lt"/>
              </a:rPr>
              <a:t>ristocetin</a:t>
            </a:r>
            <a:r>
              <a:rPr lang="en-US" sz="1600" dirty="0">
                <a:latin typeface="+mn-lt"/>
              </a:rPr>
              <a:t>, so is not a </a:t>
            </a:r>
            <a:r>
              <a:rPr lang="en-US" sz="1600" dirty="0" err="1">
                <a:latin typeface="+mn-lt"/>
              </a:rPr>
              <a:t>VWF:RCo</a:t>
            </a:r>
            <a:r>
              <a:rPr lang="en-US" sz="1600" dirty="0">
                <a:latin typeface="+mn-lt"/>
              </a:rPr>
              <a:t>  assay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 however, results of this assay tend to mimic results of </a:t>
            </a:r>
            <a:r>
              <a:rPr lang="en-US" sz="1600" dirty="0" err="1">
                <a:latin typeface="+mn-lt"/>
              </a:rPr>
              <a:t>VWF:RCo</a:t>
            </a:r>
            <a:endParaRPr lang="en-US" sz="1600" dirty="0">
              <a:latin typeface="+mn-lt"/>
            </a:endParaRPr>
          </a:p>
        </p:txBody>
      </p:sp>
      <p:pic>
        <p:nvPicPr>
          <p:cNvPr id="13" name="Bildobjekt 3" descr="Skärmavbild 2012-06-20 kl. 12.02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268760"/>
            <a:ext cx="41402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Siemens VWF Ac 4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34" y="3067764"/>
            <a:ext cx="410368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74151" y="533355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Patzke J, Favaloro EJ. Laboratory Testing for von Willebrand Factor Activity by Glycoprotein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Ib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Binding Assays (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VWF:GPIb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). Methods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Mol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Biol. 2017;1646:453-460.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6378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 dirty="0"/>
              <a:t>Measurement of VWF </a:t>
            </a:r>
            <a:r>
              <a:rPr lang="en-US" altLang="en-US" sz="2800" dirty="0" err="1" smtClean="0"/>
              <a:t>GPIb</a:t>
            </a:r>
            <a:r>
              <a:rPr lang="en-US" altLang="en-US" sz="2800" dirty="0" smtClean="0"/>
              <a:t> binding – </a:t>
            </a:r>
            <a:r>
              <a:rPr lang="en-US" sz="2800" dirty="0"/>
              <a:t>VWF </a:t>
            </a:r>
            <a:r>
              <a:rPr lang="en-US" sz="2800" dirty="0" smtClean="0"/>
              <a:t>Ac/‘</a:t>
            </a:r>
            <a:r>
              <a:rPr lang="en-US" sz="2800" dirty="0" err="1" smtClean="0"/>
              <a:t>VWF:GPIbM</a:t>
            </a:r>
            <a:r>
              <a:rPr lang="en-US" sz="2800" dirty="0" smtClean="0"/>
              <a:t>’ </a:t>
            </a:r>
            <a:r>
              <a:rPr lang="en-US" sz="2800" dirty="0" err="1" smtClean="0"/>
              <a:t>cont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68208" y="5301208"/>
            <a:ext cx="407197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+mn-lt"/>
              </a:rPr>
              <a:t>Favaloro &amp; Mohammed. </a:t>
            </a:r>
            <a:r>
              <a:rPr lang="en-US" sz="1200" dirty="0" err="1">
                <a:latin typeface="+mn-lt"/>
              </a:rPr>
              <a:t>Thromb</a:t>
            </a:r>
            <a:r>
              <a:rPr lang="en-US" sz="1200" dirty="0">
                <a:latin typeface="+mn-lt"/>
              </a:rPr>
              <a:t> Res 2014. </a:t>
            </a:r>
            <a:r>
              <a:rPr lang="en-AU" sz="1200" dirty="0">
                <a:latin typeface="+mn-lt"/>
              </a:rPr>
              <a:t>134:1292–1300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4325"/>
            <a:ext cx="5826125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130988" y="1844824"/>
            <a:ext cx="3105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600" dirty="0"/>
              <a:t>600 samples, comprising nearly 100 VWD, nearly 60 individual normal samples, post DDAVP &amp;  </a:t>
            </a:r>
            <a:r>
              <a:rPr lang="en-AU" altLang="en-US" sz="1600" dirty="0" err="1"/>
              <a:t>Biostate</a:t>
            </a:r>
            <a:r>
              <a:rPr lang="en-AU" altLang="en-US" sz="1600" dirty="0"/>
              <a:t>, with the rest mostly non-VWD but for VWF/VWD workups.</a:t>
            </a:r>
          </a:p>
        </p:txBody>
      </p:sp>
    </p:spTree>
    <p:extLst>
      <p:ext uri="{BB962C8B-B14F-4D97-AF65-F5344CB8AC3E}">
        <p14:creationId xmlns:p14="http://schemas.microsoft.com/office/powerpoint/2010/main" val="33529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11645" y="101911"/>
            <a:ext cx="10972800" cy="720080"/>
          </a:xfrm>
        </p:spPr>
        <p:txBody>
          <a:bodyPr/>
          <a:lstStyle/>
          <a:p>
            <a:r>
              <a:rPr lang="en-US" altLang="en-US" dirty="0"/>
              <a:t>The Basics - von Willebrand factor (VWF)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311645" y="1095644"/>
            <a:ext cx="713105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sz="2200" dirty="0"/>
              <a:t>Large and complex molecule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/>
              <a:t> Plasma VWF – </a:t>
            </a:r>
            <a:r>
              <a:rPr lang="en-US" altLang="en-US" sz="2200" dirty="0" err="1"/>
              <a:t>multimers</a:t>
            </a:r>
            <a:r>
              <a:rPr lang="en-US" altLang="en-US" sz="2200" dirty="0"/>
              <a:t> of core protein (monomer of 2050 AA) ranging in size from 250kDa to &gt;20000kDa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/>
              <a:t> Has binding sites for many ligands – these describe various functions of VWF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/>
              <a:t> The larger the size, the more ‘overall functionality’ or adhesiveness.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/>
              <a:t> ‘High molecular weight’ (HMW) </a:t>
            </a:r>
            <a:r>
              <a:rPr lang="en-US" altLang="en-US" sz="2200" dirty="0" err="1"/>
              <a:t>multimers</a:t>
            </a:r>
            <a:r>
              <a:rPr lang="en-US" altLang="en-US" sz="2200" dirty="0"/>
              <a:t> more adhesive than intermediate or low molecular weight </a:t>
            </a:r>
            <a:r>
              <a:rPr lang="en-US" altLang="en-US" sz="2200" dirty="0" err="1"/>
              <a:t>multimers</a:t>
            </a:r>
            <a:r>
              <a:rPr lang="en-US" altLang="en-US" sz="2200" dirty="0"/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dirty="0"/>
              <a:t> Absent, deficient, or defective VWF = von Willebrand ‘disease’ (or ‘disorder’ [VWD]; congenital) or acquired von Willebrand ‘syndrome’ (</a:t>
            </a:r>
            <a:r>
              <a:rPr lang="en-US" altLang="en-US" sz="2200" dirty="0" err="1"/>
              <a:t>aVWS</a:t>
            </a:r>
            <a:r>
              <a:rPr lang="en-US" altLang="en-US" sz="2200" dirty="0"/>
              <a:t>)</a:t>
            </a:r>
          </a:p>
        </p:txBody>
      </p:sp>
      <p:pic>
        <p:nvPicPr>
          <p:cNvPr id="16" name="Picture 8" descr="Slid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1104900"/>
            <a:ext cx="417353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5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/>
              <a:t>Measurement of VWF </a:t>
            </a:r>
            <a:r>
              <a:rPr lang="en-US" altLang="en-US" sz="2800" dirty="0" err="1" smtClean="0"/>
              <a:t>GPIb</a:t>
            </a:r>
            <a:r>
              <a:rPr lang="en-US" altLang="en-US" sz="2800" dirty="0" smtClean="0"/>
              <a:t> binding – ‘other’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-25152" y="980728"/>
            <a:ext cx="1008112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altLang="en-US" sz="2200" dirty="0"/>
              <a:t>RIPA assay (for identification of 2B and PT VWD)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</a:t>
            </a:r>
            <a:r>
              <a:rPr lang="en-US" altLang="en-US" sz="1600" dirty="0" err="1"/>
              <a:t>Ristocetin</a:t>
            </a:r>
            <a:r>
              <a:rPr lang="en-US" altLang="en-US" sz="1600" dirty="0"/>
              <a:t> induced platelet </a:t>
            </a:r>
            <a:r>
              <a:rPr lang="en-US" altLang="en-US" sz="1600" dirty="0" smtClean="0"/>
              <a:t>agglutination/aggregation assay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 Also stemmed from the work of Barry Firkin group</a:t>
            </a:r>
            <a:endParaRPr lang="en-US" altLang="en-US" sz="16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Typically performed by platelet aggregation on an </a:t>
            </a:r>
            <a:r>
              <a:rPr lang="en-US" altLang="en-US" sz="1600" dirty="0" err="1"/>
              <a:t>aggregometer</a:t>
            </a:r>
            <a:endParaRPr lang="en-US" altLang="en-US" sz="16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Different to </a:t>
            </a:r>
            <a:r>
              <a:rPr lang="en-US" altLang="en-US" sz="1600" dirty="0" err="1"/>
              <a:t>VWF:RCo</a:t>
            </a:r>
            <a:r>
              <a:rPr lang="en-US" altLang="en-US" sz="1600" dirty="0"/>
              <a:t>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</a:t>
            </a:r>
            <a:r>
              <a:rPr lang="en-US" altLang="en-US" sz="1600" dirty="0" err="1"/>
              <a:t>VWF:RCo</a:t>
            </a:r>
            <a:r>
              <a:rPr lang="en-US" altLang="en-US" sz="1600" dirty="0"/>
              <a:t> = patient plasma + fixed dose of </a:t>
            </a:r>
            <a:r>
              <a:rPr lang="en-US" altLang="en-US" sz="1600" dirty="0" err="1"/>
              <a:t>ristocetin</a:t>
            </a:r>
            <a:r>
              <a:rPr lang="en-US" altLang="en-US" sz="1600" dirty="0"/>
              <a:t> (usually ~1mg/ml, but probably higher in the Siemen’s assay) + fixed or </a:t>
            </a:r>
            <a:r>
              <a:rPr lang="en-US" altLang="en-US" sz="1600" dirty="0" err="1"/>
              <a:t>lyophilised</a:t>
            </a:r>
            <a:r>
              <a:rPr lang="en-US" altLang="en-US" sz="1600" dirty="0"/>
              <a:t> normal platelets; results compared to standard curve using reference plasma = quantitative value (&gt;50U/</a:t>
            </a:r>
            <a:r>
              <a:rPr lang="en-US" altLang="en-US" sz="1600" dirty="0" err="1"/>
              <a:t>dL</a:t>
            </a:r>
            <a:r>
              <a:rPr lang="en-US" altLang="en-US" sz="1600" dirty="0"/>
              <a:t> = ‘normal’)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RIPA = patient platelet rich plasma + variable dose of </a:t>
            </a:r>
            <a:r>
              <a:rPr lang="en-US" altLang="en-US" sz="1600" dirty="0" err="1"/>
              <a:t>ristocetin</a:t>
            </a:r>
            <a:r>
              <a:rPr lang="en-US" altLang="en-US" sz="1600" dirty="0"/>
              <a:t> (typically, ‘normal’ dose = ~1 or 1.2 or 1.5 mg/mL; low dose = &lt;0.7 (usually 0.5) mg/mL; high dose + &gt; 1.5mg/mL).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Response to low dose = 2B or PT VWD (can be differentiated by RIPA mixing studies or genetic analysis of </a:t>
            </a:r>
            <a:r>
              <a:rPr lang="en-US" altLang="en-US" sz="1600" i="1" dirty="0"/>
              <a:t>VWF</a:t>
            </a:r>
            <a:r>
              <a:rPr lang="en-US" altLang="en-US" sz="1600" dirty="0"/>
              <a:t> and/or </a:t>
            </a:r>
            <a:r>
              <a:rPr lang="en-US" altLang="en-US" sz="1600" i="1" dirty="0" err="1"/>
              <a:t>GPIb</a:t>
            </a:r>
            <a:r>
              <a:rPr lang="en-US" altLang="en-US" sz="1600" dirty="0"/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Response only to high dose (not to normal or low dose) = VWD (severe 1 or type 2A, 2M).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No response to any dose = type 3 VWD or BSS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Response to normal dose but not to low dose – ‘exclude’ severe VWD and 2A, 2B, 2M, PT VWD.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3592" y="5517232"/>
            <a:ext cx="9840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Frontroth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JP, Favaloro EJ.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Ristocetin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-Induced Platelet Aggregation (RIPA) and RIPA Mixing Studies. Methods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Mol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Biol. 2017;1646:473-494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1234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/>
              <a:t>Measurement of VWF </a:t>
            </a:r>
            <a:r>
              <a:rPr lang="en-US" altLang="en-US" sz="2800" dirty="0" smtClean="0"/>
              <a:t>FVIII </a:t>
            </a:r>
            <a:r>
              <a:rPr lang="en-US" altLang="en-US" sz="2800" dirty="0" smtClean="0"/>
              <a:t>binding (2N VWD identification)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21680" y="1287195"/>
            <a:ext cx="3929657" cy="315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Typically </a:t>
            </a:r>
            <a:r>
              <a:rPr lang="en-US" altLang="en-US" sz="2000" dirty="0"/>
              <a:t>performed by ELISA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/>
              <a:t> Patient VWF bound to ELISA plate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/>
              <a:t> Separate ELISA wells with calibration standard &amp; controls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/>
              <a:t> Sandwich process that removes patient VWF bound FVIII, followed by addition of recombinant (r) FVIII, and assay determines the level of patient VWF bound </a:t>
            </a:r>
            <a:r>
              <a:rPr lang="en-US" altLang="en-US" sz="2000" dirty="0" err="1" smtClean="0"/>
              <a:t>rFVIII</a:t>
            </a:r>
            <a:endParaRPr lang="en-US" alt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23398" y="5029977"/>
            <a:ext cx="3765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Mohammed S, Favaloro EJ. Laboratory Testing for von Willebrand Factor: Factor VIII Binding (for 2N VWD). Methods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Mol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Biol. 2017;1646:461-472. </a:t>
            </a:r>
            <a:endParaRPr lang="en-AU" sz="1200" dirty="0"/>
          </a:p>
        </p:txBody>
      </p:sp>
      <p:sp>
        <p:nvSpPr>
          <p:cNvPr id="7" name="Rectangle 6"/>
          <p:cNvSpPr/>
          <p:nvPr/>
        </p:nvSpPr>
        <p:spPr>
          <a:xfrm>
            <a:off x="4692650" y="1210562"/>
            <a:ext cx="7499350" cy="4557712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692650" y="1078799"/>
            <a:ext cx="7499350" cy="207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" name="Freeform 8"/>
          <p:cNvSpPr/>
          <p:nvPr/>
        </p:nvSpPr>
        <p:spPr>
          <a:xfrm>
            <a:off x="5022850" y="4442712"/>
            <a:ext cx="873125" cy="376237"/>
          </a:xfrm>
          <a:custGeom>
            <a:avLst/>
            <a:gdLst>
              <a:gd name="connsiteX0" fmla="*/ 39479 w 872856"/>
              <a:gd name="connsiteY0" fmla="*/ 153723 h 375789"/>
              <a:gd name="connsiteX1" fmla="*/ 108927 w 872856"/>
              <a:gd name="connsiteY1" fmla="*/ 223171 h 375789"/>
              <a:gd name="connsiteX2" fmla="*/ 155226 w 872856"/>
              <a:gd name="connsiteY2" fmla="*/ 153723 h 375789"/>
              <a:gd name="connsiteX3" fmla="*/ 201525 w 872856"/>
              <a:gd name="connsiteY3" fmla="*/ 165298 h 375789"/>
              <a:gd name="connsiteX4" fmla="*/ 247823 w 872856"/>
              <a:gd name="connsiteY4" fmla="*/ 176872 h 375789"/>
              <a:gd name="connsiteX5" fmla="*/ 328846 w 872856"/>
              <a:gd name="connsiteY5" fmla="*/ 292619 h 375789"/>
              <a:gd name="connsiteX6" fmla="*/ 351995 w 872856"/>
              <a:gd name="connsiteY6" fmla="*/ 246321 h 375789"/>
              <a:gd name="connsiteX7" fmla="*/ 363570 w 872856"/>
              <a:gd name="connsiteY7" fmla="*/ 211597 h 375789"/>
              <a:gd name="connsiteX8" fmla="*/ 386719 w 872856"/>
              <a:gd name="connsiteY8" fmla="*/ 257895 h 375789"/>
              <a:gd name="connsiteX9" fmla="*/ 421444 w 872856"/>
              <a:gd name="connsiteY9" fmla="*/ 315769 h 375789"/>
              <a:gd name="connsiteX10" fmla="*/ 433018 w 872856"/>
              <a:gd name="connsiteY10" fmla="*/ 234746 h 375789"/>
              <a:gd name="connsiteX11" fmla="*/ 467742 w 872856"/>
              <a:gd name="connsiteY11" fmla="*/ 246321 h 375789"/>
              <a:gd name="connsiteX12" fmla="*/ 490892 w 872856"/>
              <a:gd name="connsiteY12" fmla="*/ 223171 h 375789"/>
              <a:gd name="connsiteX13" fmla="*/ 525616 w 872856"/>
              <a:gd name="connsiteY13" fmla="*/ 153723 h 375789"/>
              <a:gd name="connsiteX14" fmla="*/ 571914 w 872856"/>
              <a:gd name="connsiteY14" fmla="*/ 176872 h 375789"/>
              <a:gd name="connsiteX15" fmla="*/ 595064 w 872856"/>
              <a:gd name="connsiteY15" fmla="*/ 200022 h 375789"/>
              <a:gd name="connsiteX16" fmla="*/ 641363 w 872856"/>
              <a:gd name="connsiteY16" fmla="*/ 211597 h 375789"/>
              <a:gd name="connsiteX17" fmla="*/ 687661 w 872856"/>
              <a:gd name="connsiteY17" fmla="*/ 200022 h 375789"/>
              <a:gd name="connsiteX18" fmla="*/ 722385 w 872856"/>
              <a:gd name="connsiteY18" fmla="*/ 130574 h 375789"/>
              <a:gd name="connsiteX19" fmla="*/ 780259 w 872856"/>
              <a:gd name="connsiteY19" fmla="*/ 211597 h 375789"/>
              <a:gd name="connsiteX20" fmla="*/ 838132 w 872856"/>
              <a:gd name="connsiteY20" fmla="*/ 315769 h 375789"/>
              <a:gd name="connsiteX21" fmla="*/ 861282 w 872856"/>
              <a:gd name="connsiteY21" fmla="*/ 350493 h 375789"/>
              <a:gd name="connsiteX22" fmla="*/ 872856 w 872856"/>
              <a:gd name="connsiteY22" fmla="*/ 315769 h 375789"/>
              <a:gd name="connsiteX23" fmla="*/ 849707 w 872856"/>
              <a:gd name="connsiteY23" fmla="*/ 234746 h 375789"/>
              <a:gd name="connsiteX24" fmla="*/ 826557 w 872856"/>
              <a:gd name="connsiteY24" fmla="*/ 211597 h 375789"/>
              <a:gd name="connsiteX25" fmla="*/ 791833 w 872856"/>
              <a:gd name="connsiteY25" fmla="*/ 153723 h 375789"/>
              <a:gd name="connsiteX26" fmla="*/ 768684 w 872856"/>
              <a:gd name="connsiteY26" fmla="*/ 72700 h 375789"/>
              <a:gd name="connsiteX27" fmla="*/ 733960 w 872856"/>
              <a:gd name="connsiteY27" fmla="*/ 49551 h 375789"/>
              <a:gd name="connsiteX28" fmla="*/ 687661 w 872856"/>
              <a:gd name="connsiteY28" fmla="*/ 61126 h 375789"/>
              <a:gd name="connsiteX29" fmla="*/ 676087 w 872856"/>
              <a:gd name="connsiteY29" fmla="*/ 95850 h 375789"/>
              <a:gd name="connsiteX30" fmla="*/ 664512 w 872856"/>
              <a:gd name="connsiteY30" fmla="*/ 26402 h 375789"/>
              <a:gd name="connsiteX31" fmla="*/ 629788 w 872856"/>
              <a:gd name="connsiteY31" fmla="*/ 95850 h 375789"/>
              <a:gd name="connsiteX32" fmla="*/ 606638 w 872856"/>
              <a:gd name="connsiteY32" fmla="*/ 130574 h 375789"/>
              <a:gd name="connsiteX33" fmla="*/ 560340 w 872856"/>
              <a:gd name="connsiteY33" fmla="*/ 246321 h 375789"/>
              <a:gd name="connsiteX34" fmla="*/ 548765 w 872856"/>
              <a:gd name="connsiteY34" fmla="*/ 281045 h 375789"/>
              <a:gd name="connsiteX35" fmla="*/ 537190 w 872856"/>
              <a:gd name="connsiteY35" fmla="*/ 246321 h 375789"/>
              <a:gd name="connsiteX36" fmla="*/ 490892 w 872856"/>
              <a:gd name="connsiteY36" fmla="*/ 165298 h 375789"/>
              <a:gd name="connsiteX37" fmla="*/ 444593 w 872856"/>
              <a:gd name="connsiteY37" fmla="*/ 200022 h 375789"/>
              <a:gd name="connsiteX38" fmla="*/ 433018 w 872856"/>
              <a:gd name="connsiteY38" fmla="*/ 234746 h 375789"/>
              <a:gd name="connsiteX39" fmla="*/ 409869 w 872856"/>
              <a:gd name="connsiteY39" fmla="*/ 269470 h 375789"/>
              <a:gd name="connsiteX40" fmla="*/ 398294 w 872856"/>
              <a:gd name="connsiteY40" fmla="*/ 327343 h 375789"/>
              <a:gd name="connsiteX41" fmla="*/ 375145 w 872856"/>
              <a:gd name="connsiteY41" fmla="*/ 362067 h 375789"/>
              <a:gd name="connsiteX42" fmla="*/ 328846 w 872856"/>
              <a:gd name="connsiteY42" fmla="*/ 72700 h 375789"/>
              <a:gd name="connsiteX43" fmla="*/ 294122 w 872856"/>
              <a:gd name="connsiteY43" fmla="*/ 107424 h 375789"/>
              <a:gd name="connsiteX44" fmla="*/ 247823 w 872856"/>
              <a:gd name="connsiteY44" fmla="*/ 176872 h 375789"/>
              <a:gd name="connsiteX45" fmla="*/ 224674 w 872856"/>
              <a:gd name="connsiteY45" fmla="*/ 142148 h 375789"/>
              <a:gd name="connsiteX46" fmla="*/ 213099 w 872856"/>
              <a:gd name="connsiteY46" fmla="*/ 95850 h 375789"/>
              <a:gd name="connsiteX47" fmla="*/ 178375 w 872856"/>
              <a:gd name="connsiteY47" fmla="*/ 84275 h 375789"/>
              <a:gd name="connsiteX48" fmla="*/ 132076 w 872856"/>
              <a:gd name="connsiteY48" fmla="*/ 118999 h 375789"/>
              <a:gd name="connsiteX49" fmla="*/ 97352 w 872856"/>
              <a:gd name="connsiteY49" fmla="*/ 188447 h 375789"/>
              <a:gd name="connsiteX50" fmla="*/ 74203 w 872856"/>
              <a:gd name="connsiteY50" fmla="*/ 211597 h 375789"/>
              <a:gd name="connsiteX51" fmla="*/ 27904 w 872856"/>
              <a:gd name="connsiteY51" fmla="*/ 292619 h 375789"/>
              <a:gd name="connsiteX52" fmla="*/ 16330 w 872856"/>
              <a:gd name="connsiteY52" fmla="*/ 327343 h 375789"/>
              <a:gd name="connsiteX53" fmla="*/ 74203 w 872856"/>
              <a:gd name="connsiteY53" fmla="*/ 246321 h 375789"/>
              <a:gd name="connsiteX54" fmla="*/ 74203 w 872856"/>
              <a:gd name="connsiteY54" fmla="*/ 246321 h 375789"/>
              <a:gd name="connsiteX55" fmla="*/ 108927 w 872856"/>
              <a:gd name="connsiteY55" fmla="*/ 257895 h 375789"/>
              <a:gd name="connsiteX56" fmla="*/ 120502 w 872856"/>
              <a:gd name="connsiteY56" fmla="*/ 211597 h 37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2856" h="375789">
                <a:moveTo>
                  <a:pt x="39479" y="153723"/>
                </a:moveTo>
                <a:cubicBezTo>
                  <a:pt x="48482" y="167228"/>
                  <a:pt x="85955" y="231785"/>
                  <a:pt x="108927" y="223171"/>
                </a:cubicBezTo>
                <a:cubicBezTo>
                  <a:pt x="134978" y="213402"/>
                  <a:pt x="155226" y="153723"/>
                  <a:pt x="155226" y="153723"/>
                </a:cubicBezTo>
                <a:cubicBezTo>
                  <a:pt x="170659" y="157581"/>
                  <a:pt x="188289" y="156474"/>
                  <a:pt x="201525" y="165298"/>
                </a:cubicBezTo>
                <a:cubicBezTo>
                  <a:pt x="245328" y="194500"/>
                  <a:pt x="203384" y="221313"/>
                  <a:pt x="247823" y="176872"/>
                </a:cubicBezTo>
                <a:cubicBezTo>
                  <a:pt x="300343" y="281912"/>
                  <a:pt x="265408" y="250328"/>
                  <a:pt x="328846" y="292619"/>
                </a:cubicBezTo>
                <a:cubicBezTo>
                  <a:pt x="336562" y="277186"/>
                  <a:pt x="345198" y="262180"/>
                  <a:pt x="351995" y="246321"/>
                </a:cubicBezTo>
                <a:cubicBezTo>
                  <a:pt x="356801" y="235107"/>
                  <a:pt x="351995" y="207739"/>
                  <a:pt x="363570" y="211597"/>
                </a:cubicBezTo>
                <a:cubicBezTo>
                  <a:pt x="379939" y="217053"/>
                  <a:pt x="379922" y="242036"/>
                  <a:pt x="386719" y="257895"/>
                </a:cubicBezTo>
                <a:cubicBezTo>
                  <a:pt x="409257" y="310484"/>
                  <a:pt x="382947" y="277272"/>
                  <a:pt x="421444" y="315769"/>
                </a:cubicBezTo>
                <a:cubicBezTo>
                  <a:pt x="425302" y="288761"/>
                  <a:pt x="417885" y="257446"/>
                  <a:pt x="433018" y="234746"/>
                </a:cubicBezTo>
                <a:cubicBezTo>
                  <a:pt x="439786" y="224594"/>
                  <a:pt x="455778" y="248714"/>
                  <a:pt x="467742" y="246321"/>
                </a:cubicBezTo>
                <a:cubicBezTo>
                  <a:pt x="478443" y="244181"/>
                  <a:pt x="484075" y="231693"/>
                  <a:pt x="490892" y="223171"/>
                </a:cubicBezTo>
                <a:cubicBezTo>
                  <a:pt x="516534" y="191118"/>
                  <a:pt x="513391" y="190398"/>
                  <a:pt x="525616" y="153723"/>
                </a:cubicBezTo>
                <a:cubicBezTo>
                  <a:pt x="541049" y="161439"/>
                  <a:pt x="557558" y="167301"/>
                  <a:pt x="571914" y="176872"/>
                </a:cubicBezTo>
                <a:cubicBezTo>
                  <a:pt x="580994" y="182925"/>
                  <a:pt x="585303" y="195141"/>
                  <a:pt x="595064" y="200022"/>
                </a:cubicBezTo>
                <a:cubicBezTo>
                  <a:pt x="609293" y="207136"/>
                  <a:pt x="625930" y="207739"/>
                  <a:pt x="641363" y="211597"/>
                </a:cubicBezTo>
                <a:cubicBezTo>
                  <a:pt x="656796" y="207739"/>
                  <a:pt x="674425" y="208846"/>
                  <a:pt x="687661" y="200022"/>
                </a:cubicBezTo>
                <a:cubicBezTo>
                  <a:pt x="706895" y="187199"/>
                  <a:pt x="715782" y="150384"/>
                  <a:pt x="722385" y="130574"/>
                </a:cubicBezTo>
                <a:cubicBezTo>
                  <a:pt x="777589" y="240977"/>
                  <a:pt x="709870" y="117745"/>
                  <a:pt x="780259" y="211597"/>
                </a:cubicBezTo>
                <a:cubicBezTo>
                  <a:pt x="814966" y="257873"/>
                  <a:pt x="811744" y="269590"/>
                  <a:pt x="838132" y="315769"/>
                </a:cubicBezTo>
                <a:cubicBezTo>
                  <a:pt x="845034" y="327847"/>
                  <a:pt x="853565" y="338918"/>
                  <a:pt x="861282" y="350493"/>
                </a:cubicBezTo>
                <a:cubicBezTo>
                  <a:pt x="865140" y="338918"/>
                  <a:pt x="872856" y="327970"/>
                  <a:pt x="872856" y="315769"/>
                </a:cubicBezTo>
                <a:cubicBezTo>
                  <a:pt x="872856" y="310722"/>
                  <a:pt x="855166" y="243845"/>
                  <a:pt x="849707" y="234746"/>
                </a:cubicBezTo>
                <a:cubicBezTo>
                  <a:pt x="844092" y="225388"/>
                  <a:pt x="832900" y="220477"/>
                  <a:pt x="826557" y="211597"/>
                </a:cubicBezTo>
                <a:cubicBezTo>
                  <a:pt x="813481" y="193290"/>
                  <a:pt x="803408" y="173014"/>
                  <a:pt x="791833" y="153723"/>
                </a:cubicBezTo>
                <a:cubicBezTo>
                  <a:pt x="791076" y="150695"/>
                  <a:pt x="774724" y="80250"/>
                  <a:pt x="768684" y="72700"/>
                </a:cubicBezTo>
                <a:cubicBezTo>
                  <a:pt x="759994" y="61837"/>
                  <a:pt x="745535" y="57267"/>
                  <a:pt x="733960" y="49551"/>
                </a:cubicBezTo>
                <a:cubicBezTo>
                  <a:pt x="718527" y="53409"/>
                  <a:pt x="700083" y="51188"/>
                  <a:pt x="687661" y="61126"/>
                </a:cubicBezTo>
                <a:cubicBezTo>
                  <a:pt x="678134" y="68748"/>
                  <a:pt x="682855" y="106002"/>
                  <a:pt x="676087" y="95850"/>
                </a:cubicBezTo>
                <a:cubicBezTo>
                  <a:pt x="663069" y="76323"/>
                  <a:pt x="668370" y="49551"/>
                  <a:pt x="664512" y="26402"/>
                </a:cubicBezTo>
                <a:cubicBezTo>
                  <a:pt x="598164" y="125925"/>
                  <a:pt x="677715" y="0"/>
                  <a:pt x="629788" y="95850"/>
                </a:cubicBezTo>
                <a:cubicBezTo>
                  <a:pt x="623567" y="108292"/>
                  <a:pt x="614355" y="118999"/>
                  <a:pt x="606638" y="130574"/>
                </a:cubicBezTo>
                <a:cubicBezTo>
                  <a:pt x="580842" y="233758"/>
                  <a:pt x="605986" y="200674"/>
                  <a:pt x="560340" y="246321"/>
                </a:cubicBezTo>
                <a:cubicBezTo>
                  <a:pt x="556482" y="257896"/>
                  <a:pt x="560966" y="281045"/>
                  <a:pt x="548765" y="281045"/>
                </a:cubicBezTo>
                <a:cubicBezTo>
                  <a:pt x="536564" y="281045"/>
                  <a:pt x="541996" y="257535"/>
                  <a:pt x="537190" y="246321"/>
                </a:cubicBezTo>
                <a:cubicBezTo>
                  <a:pt x="519567" y="205200"/>
                  <a:pt x="514141" y="200172"/>
                  <a:pt x="490892" y="165298"/>
                </a:cubicBezTo>
                <a:cubicBezTo>
                  <a:pt x="475459" y="176873"/>
                  <a:pt x="456943" y="185202"/>
                  <a:pt x="444593" y="200022"/>
                </a:cubicBezTo>
                <a:cubicBezTo>
                  <a:pt x="436782" y="209395"/>
                  <a:pt x="438474" y="223833"/>
                  <a:pt x="433018" y="234746"/>
                </a:cubicBezTo>
                <a:cubicBezTo>
                  <a:pt x="426797" y="247188"/>
                  <a:pt x="417585" y="257895"/>
                  <a:pt x="409869" y="269470"/>
                </a:cubicBezTo>
                <a:cubicBezTo>
                  <a:pt x="406011" y="288761"/>
                  <a:pt x="405202" y="308923"/>
                  <a:pt x="398294" y="327343"/>
                </a:cubicBezTo>
                <a:cubicBezTo>
                  <a:pt x="393410" y="340368"/>
                  <a:pt x="377432" y="375789"/>
                  <a:pt x="375145" y="362067"/>
                </a:cubicBezTo>
                <a:cubicBezTo>
                  <a:pt x="322499" y="46192"/>
                  <a:pt x="421788" y="196624"/>
                  <a:pt x="328846" y="72700"/>
                </a:cubicBezTo>
                <a:cubicBezTo>
                  <a:pt x="317271" y="84275"/>
                  <a:pt x="304172" y="94503"/>
                  <a:pt x="294122" y="107424"/>
                </a:cubicBezTo>
                <a:cubicBezTo>
                  <a:pt x="277041" y="129385"/>
                  <a:pt x="247823" y="176872"/>
                  <a:pt x="247823" y="176872"/>
                </a:cubicBezTo>
                <a:cubicBezTo>
                  <a:pt x="240107" y="165297"/>
                  <a:pt x="230154" y="154934"/>
                  <a:pt x="224674" y="142148"/>
                </a:cubicBezTo>
                <a:cubicBezTo>
                  <a:pt x="218408" y="127527"/>
                  <a:pt x="223037" y="108272"/>
                  <a:pt x="213099" y="95850"/>
                </a:cubicBezTo>
                <a:cubicBezTo>
                  <a:pt x="205477" y="86323"/>
                  <a:pt x="189950" y="88133"/>
                  <a:pt x="178375" y="84275"/>
                </a:cubicBezTo>
                <a:cubicBezTo>
                  <a:pt x="162942" y="95850"/>
                  <a:pt x="145717" y="105358"/>
                  <a:pt x="132076" y="118999"/>
                </a:cubicBezTo>
                <a:cubicBezTo>
                  <a:pt x="88175" y="162900"/>
                  <a:pt x="125592" y="141381"/>
                  <a:pt x="97352" y="188447"/>
                </a:cubicBezTo>
                <a:cubicBezTo>
                  <a:pt x="91737" y="197805"/>
                  <a:pt x="81919" y="203880"/>
                  <a:pt x="74203" y="211597"/>
                </a:cubicBezTo>
                <a:cubicBezTo>
                  <a:pt x="47662" y="291217"/>
                  <a:pt x="83965" y="194511"/>
                  <a:pt x="27904" y="292619"/>
                </a:cubicBezTo>
                <a:cubicBezTo>
                  <a:pt x="21851" y="303212"/>
                  <a:pt x="20188" y="315768"/>
                  <a:pt x="16330" y="327343"/>
                </a:cubicBezTo>
                <a:cubicBezTo>
                  <a:pt x="30038" y="149132"/>
                  <a:pt x="0" y="135015"/>
                  <a:pt x="74203" y="246321"/>
                </a:cubicBezTo>
                <a:lnTo>
                  <a:pt x="74203" y="246321"/>
                </a:lnTo>
                <a:lnTo>
                  <a:pt x="108927" y="257895"/>
                </a:lnTo>
                <a:cubicBezTo>
                  <a:pt x="121722" y="219511"/>
                  <a:pt x="120502" y="235372"/>
                  <a:pt x="120502" y="2115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7153275" y="4369687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VWF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048750" y="4196649"/>
            <a:ext cx="2724150" cy="542925"/>
          </a:xfrm>
          <a:custGeom>
            <a:avLst/>
            <a:gdLst>
              <a:gd name="connsiteX0" fmla="*/ 22203 w 2722847"/>
              <a:gd name="connsiteY0" fmla="*/ 243068 h 542799"/>
              <a:gd name="connsiteX1" fmla="*/ 80077 w 2722847"/>
              <a:gd name="connsiteY1" fmla="*/ 277792 h 542799"/>
              <a:gd name="connsiteX2" fmla="*/ 334720 w 2722847"/>
              <a:gd name="connsiteY2" fmla="*/ 289367 h 542799"/>
              <a:gd name="connsiteX3" fmla="*/ 404168 w 2722847"/>
              <a:gd name="connsiteY3" fmla="*/ 266218 h 542799"/>
              <a:gd name="connsiteX4" fmla="*/ 427317 w 2722847"/>
              <a:gd name="connsiteY4" fmla="*/ 243068 h 542799"/>
              <a:gd name="connsiteX5" fmla="*/ 462041 w 2722847"/>
              <a:gd name="connsiteY5" fmla="*/ 231494 h 542799"/>
              <a:gd name="connsiteX6" fmla="*/ 496765 w 2722847"/>
              <a:gd name="connsiteY6" fmla="*/ 185195 h 542799"/>
              <a:gd name="connsiteX7" fmla="*/ 543064 w 2722847"/>
              <a:gd name="connsiteY7" fmla="*/ 138896 h 542799"/>
              <a:gd name="connsiteX8" fmla="*/ 600937 w 2722847"/>
              <a:gd name="connsiteY8" fmla="*/ 150471 h 542799"/>
              <a:gd name="connsiteX9" fmla="*/ 647236 w 2722847"/>
              <a:gd name="connsiteY9" fmla="*/ 219919 h 542799"/>
              <a:gd name="connsiteX10" fmla="*/ 716684 w 2722847"/>
              <a:gd name="connsiteY10" fmla="*/ 266218 h 542799"/>
              <a:gd name="connsiteX11" fmla="*/ 820856 w 2722847"/>
              <a:gd name="connsiteY11" fmla="*/ 115747 h 542799"/>
              <a:gd name="connsiteX12" fmla="*/ 844006 w 2722847"/>
              <a:gd name="connsiteY12" fmla="*/ 138896 h 542799"/>
              <a:gd name="connsiteX13" fmla="*/ 867155 w 2722847"/>
              <a:gd name="connsiteY13" fmla="*/ 173620 h 542799"/>
              <a:gd name="connsiteX14" fmla="*/ 901879 w 2722847"/>
              <a:gd name="connsiteY14" fmla="*/ 185195 h 542799"/>
              <a:gd name="connsiteX15" fmla="*/ 959753 w 2722847"/>
              <a:gd name="connsiteY15" fmla="*/ 289367 h 542799"/>
              <a:gd name="connsiteX16" fmla="*/ 1029201 w 2722847"/>
              <a:gd name="connsiteY16" fmla="*/ 358815 h 542799"/>
              <a:gd name="connsiteX17" fmla="*/ 1075499 w 2722847"/>
              <a:gd name="connsiteY17" fmla="*/ 405114 h 542799"/>
              <a:gd name="connsiteX18" fmla="*/ 1156522 w 2722847"/>
              <a:gd name="connsiteY18" fmla="*/ 439838 h 542799"/>
              <a:gd name="connsiteX19" fmla="*/ 1225970 w 2722847"/>
              <a:gd name="connsiteY19" fmla="*/ 347241 h 542799"/>
              <a:gd name="connsiteX20" fmla="*/ 1272269 w 2722847"/>
              <a:gd name="connsiteY20" fmla="*/ 277792 h 542799"/>
              <a:gd name="connsiteX21" fmla="*/ 1353292 w 2722847"/>
              <a:gd name="connsiteY21" fmla="*/ 358815 h 542799"/>
              <a:gd name="connsiteX22" fmla="*/ 1376441 w 2722847"/>
              <a:gd name="connsiteY22" fmla="*/ 405114 h 542799"/>
              <a:gd name="connsiteX23" fmla="*/ 1422740 w 2722847"/>
              <a:gd name="connsiteY23" fmla="*/ 439838 h 542799"/>
              <a:gd name="connsiteX24" fmla="*/ 1503763 w 2722847"/>
              <a:gd name="connsiteY24" fmla="*/ 486137 h 542799"/>
              <a:gd name="connsiteX25" fmla="*/ 1584786 w 2722847"/>
              <a:gd name="connsiteY25" fmla="*/ 532435 h 542799"/>
              <a:gd name="connsiteX26" fmla="*/ 1619510 w 2722847"/>
              <a:gd name="connsiteY26" fmla="*/ 497711 h 542799"/>
              <a:gd name="connsiteX27" fmla="*/ 1688958 w 2722847"/>
              <a:gd name="connsiteY27" fmla="*/ 381965 h 542799"/>
              <a:gd name="connsiteX28" fmla="*/ 1700532 w 2722847"/>
              <a:gd name="connsiteY28" fmla="*/ 300942 h 542799"/>
              <a:gd name="connsiteX29" fmla="*/ 1793130 w 2722847"/>
              <a:gd name="connsiteY29" fmla="*/ 300942 h 542799"/>
              <a:gd name="connsiteX30" fmla="*/ 1897302 w 2722847"/>
              <a:gd name="connsiteY30" fmla="*/ 266218 h 542799"/>
              <a:gd name="connsiteX31" fmla="*/ 1920451 w 2722847"/>
              <a:gd name="connsiteY31" fmla="*/ 231494 h 542799"/>
              <a:gd name="connsiteX32" fmla="*/ 1943601 w 2722847"/>
              <a:gd name="connsiteY32" fmla="*/ 208344 h 542799"/>
              <a:gd name="connsiteX33" fmla="*/ 1978325 w 2722847"/>
              <a:gd name="connsiteY33" fmla="*/ 219919 h 542799"/>
              <a:gd name="connsiteX34" fmla="*/ 2059348 w 2722847"/>
              <a:gd name="connsiteY34" fmla="*/ 266218 h 542799"/>
              <a:gd name="connsiteX35" fmla="*/ 2117221 w 2722847"/>
              <a:gd name="connsiteY35" fmla="*/ 277792 h 542799"/>
              <a:gd name="connsiteX36" fmla="*/ 2163520 w 2722847"/>
              <a:gd name="connsiteY36" fmla="*/ 289367 h 542799"/>
              <a:gd name="connsiteX37" fmla="*/ 2348715 w 2722847"/>
              <a:gd name="connsiteY37" fmla="*/ 243068 h 542799"/>
              <a:gd name="connsiteX38" fmla="*/ 2406588 w 2722847"/>
              <a:gd name="connsiteY38" fmla="*/ 185195 h 542799"/>
              <a:gd name="connsiteX39" fmla="*/ 2441312 w 2722847"/>
              <a:gd name="connsiteY39" fmla="*/ 138896 h 542799"/>
              <a:gd name="connsiteX40" fmla="*/ 2476036 w 2722847"/>
              <a:gd name="connsiteY40" fmla="*/ 208344 h 542799"/>
              <a:gd name="connsiteX41" fmla="*/ 2487611 w 2722847"/>
              <a:gd name="connsiteY41" fmla="*/ 243068 h 542799"/>
              <a:gd name="connsiteX42" fmla="*/ 2580208 w 2722847"/>
              <a:gd name="connsiteY42" fmla="*/ 312516 h 542799"/>
              <a:gd name="connsiteX43" fmla="*/ 2626507 w 2722847"/>
              <a:gd name="connsiteY43" fmla="*/ 324091 h 542799"/>
              <a:gd name="connsiteX44" fmla="*/ 2672806 w 2722847"/>
              <a:gd name="connsiteY44" fmla="*/ 405114 h 542799"/>
              <a:gd name="connsiteX45" fmla="*/ 2684380 w 2722847"/>
              <a:gd name="connsiteY45" fmla="*/ 439838 h 542799"/>
              <a:gd name="connsiteX46" fmla="*/ 2695955 w 2722847"/>
              <a:gd name="connsiteY46" fmla="*/ 393539 h 542799"/>
              <a:gd name="connsiteX47" fmla="*/ 2672806 w 2722847"/>
              <a:gd name="connsiteY47" fmla="*/ 289367 h 542799"/>
              <a:gd name="connsiteX48" fmla="*/ 2638082 w 2722847"/>
              <a:gd name="connsiteY48" fmla="*/ 208344 h 542799"/>
              <a:gd name="connsiteX49" fmla="*/ 2568634 w 2722847"/>
              <a:gd name="connsiteY49" fmla="*/ 162046 h 542799"/>
              <a:gd name="connsiteX50" fmla="*/ 2499186 w 2722847"/>
              <a:gd name="connsiteY50" fmla="*/ 81023 h 542799"/>
              <a:gd name="connsiteX51" fmla="*/ 2429737 w 2722847"/>
              <a:gd name="connsiteY51" fmla="*/ 23149 h 542799"/>
              <a:gd name="connsiteX52" fmla="*/ 2383439 w 2722847"/>
              <a:gd name="connsiteY52" fmla="*/ 0 h 542799"/>
              <a:gd name="connsiteX53" fmla="*/ 2244542 w 2722847"/>
              <a:gd name="connsiteY53" fmla="*/ 34724 h 542799"/>
              <a:gd name="connsiteX54" fmla="*/ 2209818 w 2722847"/>
              <a:gd name="connsiteY54" fmla="*/ 46299 h 542799"/>
              <a:gd name="connsiteX55" fmla="*/ 2163520 w 2722847"/>
              <a:gd name="connsiteY55" fmla="*/ 127322 h 542799"/>
              <a:gd name="connsiteX56" fmla="*/ 2140370 w 2722847"/>
              <a:gd name="connsiteY56" fmla="*/ 162046 h 542799"/>
              <a:gd name="connsiteX57" fmla="*/ 2105646 w 2722847"/>
              <a:gd name="connsiteY57" fmla="*/ 185195 h 542799"/>
              <a:gd name="connsiteX58" fmla="*/ 2094072 w 2722847"/>
              <a:gd name="connsiteY58" fmla="*/ 219919 h 542799"/>
              <a:gd name="connsiteX59" fmla="*/ 2082497 w 2722847"/>
              <a:gd name="connsiteY59" fmla="*/ 277792 h 542799"/>
              <a:gd name="connsiteX60" fmla="*/ 2036198 w 2722847"/>
              <a:gd name="connsiteY60" fmla="*/ 358815 h 542799"/>
              <a:gd name="connsiteX61" fmla="*/ 2024623 w 2722847"/>
              <a:gd name="connsiteY61" fmla="*/ 405114 h 542799"/>
              <a:gd name="connsiteX62" fmla="*/ 2013049 w 2722847"/>
              <a:gd name="connsiteY62" fmla="*/ 347241 h 542799"/>
              <a:gd name="connsiteX63" fmla="*/ 1989899 w 2722847"/>
              <a:gd name="connsiteY63" fmla="*/ 312516 h 542799"/>
              <a:gd name="connsiteX64" fmla="*/ 1966750 w 2722847"/>
              <a:gd name="connsiteY64" fmla="*/ 266218 h 542799"/>
              <a:gd name="connsiteX65" fmla="*/ 1932026 w 2722847"/>
              <a:gd name="connsiteY65" fmla="*/ 254643 h 542799"/>
              <a:gd name="connsiteX66" fmla="*/ 1908877 w 2722847"/>
              <a:gd name="connsiteY66" fmla="*/ 300942 h 542799"/>
              <a:gd name="connsiteX67" fmla="*/ 1885727 w 2722847"/>
              <a:gd name="connsiteY67" fmla="*/ 324091 h 542799"/>
              <a:gd name="connsiteX68" fmla="*/ 1839429 w 2722847"/>
              <a:gd name="connsiteY68" fmla="*/ 231494 h 542799"/>
              <a:gd name="connsiteX69" fmla="*/ 1781555 w 2722847"/>
              <a:gd name="connsiteY69" fmla="*/ 196770 h 542799"/>
              <a:gd name="connsiteX70" fmla="*/ 1561636 w 2722847"/>
              <a:gd name="connsiteY70" fmla="*/ 231494 h 542799"/>
              <a:gd name="connsiteX71" fmla="*/ 1515337 w 2722847"/>
              <a:gd name="connsiteY71" fmla="*/ 266218 h 542799"/>
              <a:gd name="connsiteX72" fmla="*/ 1445889 w 2722847"/>
              <a:gd name="connsiteY72" fmla="*/ 300942 h 542799"/>
              <a:gd name="connsiteX73" fmla="*/ 1388016 w 2722847"/>
              <a:gd name="connsiteY73" fmla="*/ 347241 h 542799"/>
              <a:gd name="connsiteX74" fmla="*/ 1330142 w 2722847"/>
              <a:gd name="connsiteY74" fmla="*/ 393539 h 542799"/>
              <a:gd name="connsiteX75" fmla="*/ 1318568 w 2722847"/>
              <a:gd name="connsiteY75" fmla="*/ 219919 h 542799"/>
              <a:gd name="connsiteX76" fmla="*/ 1283844 w 2722847"/>
              <a:gd name="connsiteY76" fmla="*/ 208344 h 542799"/>
              <a:gd name="connsiteX77" fmla="*/ 1191246 w 2722847"/>
              <a:gd name="connsiteY77" fmla="*/ 243068 h 542799"/>
              <a:gd name="connsiteX78" fmla="*/ 1156522 w 2722847"/>
              <a:gd name="connsiteY78" fmla="*/ 277792 h 542799"/>
              <a:gd name="connsiteX79" fmla="*/ 1098649 w 2722847"/>
              <a:gd name="connsiteY79" fmla="*/ 324091 h 542799"/>
              <a:gd name="connsiteX80" fmla="*/ 1040775 w 2722847"/>
              <a:gd name="connsiteY80" fmla="*/ 405114 h 542799"/>
              <a:gd name="connsiteX81" fmla="*/ 994477 w 2722847"/>
              <a:gd name="connsiteY81" fmla="*/ 231494 h 542799"/>
              <a:gd name="connsiteX82" fmla="*/ 948178 w 2722847"/>
              <a:gd name="connsiteY82" fmla="*/ 266218 h 542799"/>
              <a:gd name="connsiteX83" fmla="*/ 832431 w 2722847"/>
              <a:gd name="connsiteY83" fmla="*/ 416689 h 542799"/>
              <a:gd name="connsiteX84" fmla="*/ 809282 w 2722847"/>
              <a:gd name="connsiteY84" fmla="*/ 451413 h 542799"/>
              <a:gd name="connsiteX85" fmla="*/ 762983 w 2722847"/>
              <a:gd name="connsiteY85" fmla="*/ 474562 h 542799"/>
              <a:gd name="connsiteX86" fmla="*/ 751408 w 2722847"/>
              <a:gd name="connsiteY86" fmla="*/ 277792 h 542799"/>
              <a:gd name="connsiteX87" fmla="*/ 739834 w 2722847"/>
              <a:gd name="connsiteY87" fmla="*/ 231494 h 542799"/>
              <a:gd name="connsiteX88" fmla="*/ 716684 w 2722847"/>
              <a:gd name="connsiteY88" fmla="*/ 208344 h 542799"/>
              <a:gd name="connsiteX89" fmla="*/ 658811 w 2722847"/>
              <a:gd name="connsiteY89" fmla="*/ 185195 h 542799"/>
              <a:gd name="connsiteX90" fmla="*/ 624087 w 2722847"/>
              <a:gd name="connsiteY90" fmla="*/ 208344 h 542799"/>
              <a:gd name="connsiteX91" fmla="*/ 577788 w 2722847"/>
              <a:gd name="connsiteY91" fmla="*/ 231494 h 542799"/>
              <a:gd name="connsiteX92" fmla="*/ 543064 w 2722847"/>
              <a:gd name="connsiteY92" fmla="*/ 277792 h 542799"/>
              <a:gd name="connsiteX93" fmla="*/ 473616 w 2722847"/>
              <a:gd name="connsiteY93" fmla="*/ 347241 h 542799"/>
              <a:gd name="connsiteX94" fmla="*/ 392593 w 2722847"/>
              <a:gd name="connsiteY94" fmla="*/ 219919 h 542799"/>
              <a:gd name="connsiteX95" fmla="*/ 311570 w 2722847"/>
              <a:gd name="connsiteY95" fmla="*/ 254643 h 542799"/>
              <a:gd name="connsiteX96" fmla="*/ 218973 w 2722847"/>
              <a:gd name="connsiteY96" fmla="*/ 358815 h 542799"/>
              <a:gd name="connsiteX97" fmla="*/ 172674 w 2722847"/>
              <a:gd name="connsiteY97" fmla="*/ 381965 h 542799"/>
              <a:gd name="connsiteX98" fmla="*/ 80077 w 2722847"/>
              <a:gd name="connsiteY98" fmla="*/ 486137 h 542799"/>
              <a:gd name="connsiteX99" fmla="*/ 68502 w 2722847"/>
              <a:gd name="connsiteY99" fmla="*/ 358815 h 542799"/>
              <a:gd name="connsiteX100" fmla="*/ 56927 w 2722847"/>
              <a:gd name="connsiteY100" fmla="*/ 324091 h 542799"/>
              <a:gd name="connsiteX101" fmla="*/ 33778 w 2722847"/>
              <a:gd name="connsiteY101" fmla="*/ 370390 h 542799"/>
              <a:gd name="connsiteX102" fmla="*/ 10629 w 2722847"/>
              <a:gd name="connsiteY102" fmla="*/ 428263 h 542799"/>
              <a:gd name="connsiteX103" fmla="*/ 22203 w 2722847"/>
              <a:gd name="connsiteY103" fmla="*/ 335666 h 542799"/>
              <a:gd name="connsiteX104" fmla="*/ 33778 w 2722847"/>
              <a:gd name="connsiteY104" fmla="*/ 208344 h 542799"/>
              <a:gd name="connsiteX105" fmla="*/ 172674 w 2722847"/>
              <a:gd name="connsiteY105" fmla="*/ 219919 h 542799"/>
              <a:gd name="connsiteX106" fmla="*/ 334720 w 2722847"/>
              <a:gd name="connsiteY106" fmla="*/ 254643 h 542799"/>
              <a:gd name="connsiteX107" fmla="*/ 369444 w 2722847"/>
              <a:gd name="connsiteY107" fmla="*/ 231494 h 542799"/>
              <a:gd name="connsiteX108" fmla="*/ 450467 w 2722847"/>
              <a:gd name="connsiteY108" fmla="*/ 150471 h 542799"/>
              <a:gd name="connsiteX109" fmla="*/ 473616 w 2722847"/>
              <a:gd name="connsiteY109" fmla="*/ 185195 h 542799"/>
              <a:gd name="connsiteX110" fmla="*/ 485191 w 2722847"/>
              <a:gd name="connsiteY110" fmla="*/ 219919 h 542799"/>
              <a:gd name="connsiteX111" fmla="*/ 554639 w 2722847"/>
              <a:gd name="connsiteY111" fmla="*/ 277792 h 542799"/>
              <a:gd name="connsiteX112" fmla="*/ 589363 w 2722847"/>
              <a:gd name="connsiteY112" fmla="*/ 266218 h 542799"/>
              <a:gd name="connsiteX113" fmla="*/ 647236 w 2722847"/>
              <a:gd name="connsiteY113" fmla="*/ 185195 h 542799"/>
              <a:gd name="connsiteX114" fmla="*/ 658811 w 2722847"/>
              <a:gd name="connsiteY114" fmla="*/ 127322 h 542799"/>
              <a:gd name="connsiteX115" fmla="*/ 693535 w 2722847"/>
              <a:gd name="connsiteY115" fmla="*/ 150471 h 542799"/>
              <a:gd name="connsiteX116" fmla="*/ 728259 w 2722847"/>
              <a:gd name="connsiteY116" fmla="*/ 185195 h 542799"/>
              <a:gd name="connsiteX117" fmla="*/ 832431 w 2722847"/>
              <a:gd name="connsiteY117" fmla="*/ 173620 h 542799"/>
              <a:gd name="connsiteX118" fmla="*/ 867155 w 2722847"/>
              <a:gd name="connsiteY118" fmla="*/ 150471 h 542799"/>
              <a:gd name="connsiteX119" fmla="*/ 913454 w 2722847"/>
              <a:gd name="connsiteY119" fmla="*/ 138896 h 542799"/>
              <a:gd name="connsiteX120" fmla="*/ 936603 w 2722847"/>
              <a:gd name="connsiteY120" fmla="*/ 162046 h 542799"/>
              <a:gd name="connsiteX121" fmla="*/ 982902 w 2722847"/>
              <a:gd name="connsiteY121" fmla="*/ 231494 h 542799"/>
              <a:gd name="connsiteX122" fmla="*/ 1017626 w 2722847"/>
              <a:gd name="connsiteY122" fmla="*/ 254643 h 542799"/>
              <a:gd name="connsiteX123" fmla="*/ 1052350 w 2722847"/>
              <a:gd name="connsiteY123" fmla="*/ 289367 h 542799"/>
              <a:gd name="connsiteX124" fmla="*/ 1202821 w 2722847"/>
              <a:gd name="connsiteY124" fmla="*/ 347241 h 542799"/>
              <a:gd name="connsiteX125" fmla="*/ 1295418 w 2722847"/>
              <a:gd name="connsiteY125" fmla="*/ 335666 h 542799"/>
              <a:gd name="connsiteX126" fmla="*/ 1411165 w 2722847"/>
              <a:gd name="connsiteY126" fmla="*/ 231494 h 542799"/>
              <a:gd name="connsiteX127" fmla="*/ 1434315 w 2722847"/>
              <a:gd name="connsiteY127" fmla="*/ 196770 h 542799"/>
              <a:gd name="connsiteX128" fmla="*/ 1469039 w 2722847"/>
              <a:gd name="connsiteY128" fmla="*/ 173620 h 542799"/>
              <a:gd name="connsiteX129" fmla="*/ 1492188 w 2722847"/>
              <a:gd name="connsiteY129" fmla="*/ 196770 h 542799"/>
              <a:gd name="connsiteX130" fmla="*/ 1515337 w 2722847"/>
              <a:gd name="connsiteY130" fmla="*/ 231494 h 542799"/>
              <a:gd name="connsiteX131" fmla="*/ 1550061 w 2722847"/>
              <a:gd name="connsiteY131" fmla="*/ 254643 h 542799"/>
              <a:gd name="connsiteX132" fmla="*/ 1631084 w 2722847"/>
              <a:gd name="connsiteY132" fmla="*/ 300942 h 542799"/>
              <a:gd name="connsiteX133" fmla="*/ 1688958 w 2722847"/>
              <a:gd name="connsiteY133" fmla="*/ 196770 h 542799"/>
              <a:gd name="connsiteX134" fmla="*/ 1746831 w 2722847"/>
              <a:gd name="connsiteY134" fmla="*/ 266218 h 542799"/>
              <a:gd name="connsiteX135" fmla="*/ 1827854 w 2722847"/>
              <a:gd name="connsiteY135" fmla="*/ 347241 h 542799"/>
              <a:gd name="connsiteX136" fmla="*/ 1966750 w 2722847"/>
              <a:gd name="connsiteY136" fmla="*/ 381965 h 542799"/>
              <a:gd name="connsiteX137" fmla="*/ 2001474 w 2722847"/>
              <a:gd name="connsiteY137" fmla="*/ 393539 h 542799"/>
              <a:gd name="connsiteX138" fmla="*/ 2070922 w 2722847"/>
              <a:gd name="connsiteY138" fmla="*/ 381965 h 542799"/>
              <a:gd name="connsiteX139" fmla="*/ 2198244 w 2722847"/>
              <a:gd name="connsiteY139" fmla="*/ 312516 h 542799"/>
              <a:gd name="connsiteX140" fmla="*/ 2232968 w 2722847"/>
              <a:gd name="connsiteY140" fmla="*/ 300942 h 542799"/>
              <a:gd name="connsiteX141" fmla="*/ 2302416 w 2722847"/>
              <a:gd name="connsiteY141" fmla="*/ 347241 h 542799"/>
              <a:gd name="connsiteX142" fmla="*/ 2383439 w 2722847"/>
              <a:gd name="connsiteY142" fmla="*/ 416689 h 542799"/>
              <a:gd name="connsiteX143" fmla="*/ 2522335 w 2722847"/>
              <a:gd name="connsiteY143" fmla="*/ 474562 h 542799"/>
              <a:gd name="connsiteX144" fmla="*/ 2568634 w 2722847"/>
              <a:gd name="connsiteY144" fmla="*/ 497711 h 542799"/>
              <a:gd name="connsiteX145" fmla="*/ 2638082 w 2722847"/>
              <a:gd name="connsiteY145" fmla="*/ 509286 h 542799"/>
              <a:gd name="connsiteX146" fmla="*/ 2672806 w 2722847"/>
              <a:gd name="connsiteY146" fmla="*/ 520861 h 542799"/>
              <a:gd name="connsiteX147" fmla="*/ 2719104 w 2722847"/>
              <a:gd name="connsiteY147" fmla="*/ 497711 h 5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22847" h="542799">
                <a:moveTo>
                  <a:pt x="22203" y="243068"/>
                </a:moveTo>
                <a:cubicBezTo>
                  <a:pt x="41494" y="254643"/>
                  <a:pt x="58400" y="271771"/>
                  <a:pt x="80077" y="277792"/>
                </a:cubicBezTo>
                <a:cubicBezTo>
                  <a:pt x="206124" y="312805"/>
                  <a:pt x="220700" y="302036"/>
                  <a:pt x="334720" y="289367"/>
                </a:cubicBezTo>
                <a:cubicBezTo>
                  <a:pt x="357869" y="281651"/>
                  <a:pt x="382343" y="277131"/>
                  <a:pt x="404168" y="266218"/>
                </a:cubicBezTo>
                <a:cubicBezTo>
                  <a:pt x="413929" y="261338"/>
                  <a:pt x="417959" y="248683"/>
                  <a:pt x="427317" y="243068"/>
                </a:cubicBezTo>
                <a:cubicBezTo>
                  <a:pt x="437779" y="236791"/>
                  <a:pt x="450466" y="235352"/>
                  <a:pt x="462041" y="231494"/>
                </a:cubicBezTo>
                <a:cubicBezTo>
                  <a:pt x="473616" y="216061"/>
                  <a:pt x="484062" y="199713"/>
                  <a:pt x="496765" y="185195"/>
                </a:cubicBezTo>
                <a:cubicBezTo>
                  <a:pt x="511137" y="168770"/>
                  <a:pt x="543064" y="138896"/>
                  <a:pt x="543064" y="138896"/>
                </a:cubicBezTo>
                <a:cubicBezTo>
                  <a:pt x="562355" y="142754"/>
                  <a:pt x="582855" y="142721"/>
                  <a:pt x="600937" y="150471"/>
                </a:cubicBezTo>
                <a:cubicBezTo>
                  <a:pt x="626445" y="161403"/>
                  <a:pt x="634770" y="202467"/>
                  <a:pt x="647236" y="219919"/>
                </a:cubicBezTo>
                <a:cubicBezTo>
                  <a:pt x="674330" y="257851"/>
                  <a:pt x="678548" y="253506"/>
                  <a:pt x="716684" y="266218"/>
                </a:cubicBezTo>
                <a:cubicBezTo>
                  <a:pt x="799630" y="155622"/>
                  <a:pt x="766281" y="206704"/>
                  <a:pt x="820856" y="115747"/>
                </a:cubicBezTo>
                <a:cubicBezTo>
                  <a:pt x="828573" y="123463"/>
                  <a:pt x="837189" y="130375"/>
                  <a:pt x="844006" y="138896"/>
                </a:cubicBezTo>
                <a:cubicBezTo>
                  <a:pt x="852696" y="149759"/>
                  <a:pt x="856292" y="164930"/>
                  <a:pt x="867155" y="173620"/>
                </a:cubicBezTo>
                <a:cubicBezTo>
                  <a:pt x="876682" y="181242"/>
                  <a:pt x="890304" y="181337"/>
                  <a:pt x="901879" y="185195"/>
                </a:cubicBezTo>
                <a:cubicBezTo>
                  <a:pt x="915980" y="213397"/>
                  <a:pt x="941068" y="266529"/>
                  <a:pt x="959753" y="289367"/>
                </a:cubicBezTo>
                <a:cubicBezTo>
                  <a:pt x="980484" y="314705"/>
                  <a:pt x="1006052" y="335666"/>
                  <a:pt x="1029201" y="358815"/>
                </a:cubicBezTo>
                <a:cubicBezTo>
                  <a:pt x="1044634" y="374248"/>
                  <a:pt x="1054794" y="398212"/>
                  <a:pt x="1075499" y="405114"/>
                </a:cubicBezTo>
                <a:cubicBezTo>
                  <a:pt x="1126592" y="422146"/>
                  <a:pt x="1099310" y="411233"/>
                  <a:pt x="1156522" y="439838"/>
                </a:cubicBezTo>
                <a:cubicBezTo>
                  <a:pt x="1290784" y="305578"/>
                  <a:pt x="1175466" y="438150"/>
                  <a:pt x="1225970" y="347241"/>
                </a:cubicBezTo>
                <a:cubicBezTo>
                  <a:pt x="1239482" y="322920"/>
                  <a:pt x="1272269" y="277792"/>
                  <a:pt x="1272269" y="277792"/>
                </a:cubicBezTo>
                <a:cubicBezTo>
                  <a:pt x="1318258" y="308452"/>
                  <a:pt x="1314801" y="301078"/>
                  <a:pt x="1353292" y="358815"/>
                </a:cubicBezTo>
                <a:cubicBezTo>
                  <a:pt x="1362863" y="373172"/>
                  <a:pt x="1365212" y="392013"/>
                  <a:pt x="1376441" y="405114"/>
                </a:cubicBezTo>
                <a:cubicBezTo>
                  <a:pt x="1388996" y="419761"/>
                  <a:pt x="1408093" y="427283"/>
                  <a:pt x="1422740" y="439838"/>
                </a:cubicBezTo>
                <a:cubicBezTo>
                  <a:pt x="1479530" y="488515"/>
                  <a:pt x="1431071" y="467964"/>
                  <a:pt x="1503763" y="486137"/>
                </a:cubicBezTo>
                <a:cubicBezTo>
                  <a:pt x="1523077" y="505451"/>
                  <a:pt x="1548514" y="542799"/>
                  <a:pt x="1584786" y="532435"/>
                </a:cubicBezTo>
                <a:cubicBezTo>
                  <a:pt x="1600525" y="527938"/>
                  <a:pt x="1609460" y="510632"/>
                  <a:pt x="1619510" y="497711"/>
                </a:cubicBezTo>
                <a:cubicBezTo>
                  <a:pt x="1658615" y="447433"/>
                  <a:pt x="1663762" y="432355"/>
                  <a:pt x="1688958" y="381965"/>
                </a:cubicBezTo>
                <a:cubicBezTo>
                  <a:pt x="1692816" y="354957"/>
                  <a:pt x="1688331" y="325344"/>
                  <a:pt x="1700532" y="300942"/>
                </a:cubicBezTo>
                <a:cubicBezTo>
                  <a:pt x="1713475" y="275056"/>
                  <a:pt x="1788509" y="300018"/>
                  <a:pt x="1793130" y="300942"/>
                </a:cubicBezTo>
                <a:cubicBezTo>
                  <a:pt x="1827854" y="289367"/>
                  <a:pt x="1865169" y="283745"/>
                  <a:pt x="1897302" y="266218"/>
                </a:cubicBezTo>
                <a:cubicBezTo>
                  <a:pt x="1909514" y="259557"/>
                  <a:pt x="1911761" y="242357"/>
                  <a:pt x="1920451" y="231494"/>
                </a:cubicBezTo>
                <a:cubicBezTo>
                  <a:pt x="1927268" y="222972"/>
                  <a:pt x="1935884" y="216061"/>
                  <a:pt x="1943601" y="208344"/>
                </a:cubicBezTo>
                <a:cubicBezTo>
                  <a:pt x="1955176" y="212202"/>
                  <a:pt x="1967412" y="214463"/>
                  <a:pt x="1978325" y="219919"/>
                </a:cubicBezTo>
                <a:cubicBezTo>
                  <a:pt x="2029123" y="245318"/>
                  <a:pt x="1998477" y="245928"/>
                  <a:pt x="2059348" y="266218"/>
                </a:cubicBezTo>
                <a:cubicBezTo>
                  <a:pt x="2078011" y="272439"/>
                  <a:pt x="2098016" y="273524"/>
                  <a:pt x="2117221" y="277792"/>
                </a:cubicBezTo>
                <a:cubicBezTo>
                  <a:pt x="2132750" y="281243"/>
                  <a:pt x="2148087" y="285509"/>
                  <a:pt x="2163520" y="289367"/>
                </a:cubicBezTo>
                <a:cubicBezTo>
                  <a:pt x="2225252" y="273934"/>
                  <a:pt x="2288037" y="262229"/>
                  <a:pt x="2348715" y="243068"/>
                </a:cubicBezTo>
                <a:cubicBezTo>
                  <a:pt x="2382878" y="232280"/>
                  <a:pt x="2387858" y="211417"/>
                  <a:pt x="2406588" y="185195"/>
                </a:cubicBezTo>
                <a:cubicBezTo>
                  <a:pt x="2417801" y="169497"/>
                  <a:pt x="2429737" y="154329"/>
                  <a:pt x="2441312" y="138896"/>
                </a:cubicBezTo>
                <a:cubicBezTo>
                  <a:pt x="2452887" y="162045"/>
                  <a:pt x="2465524" y="184693"/>
                  <a:pt x="2476036" y="208344"/>
                </a:cubicBezTo>
                <a:cubicBezTo>
                  <a:pt x="2480991" y="219493"/>
                  <a:pt x="2480843" y="232916"/>
                  <a:pt x="2487611" y="243068"/>
                </a:cubicBezTo>
                <a:cubicBezTo>
                  <a:pt x="2506549" y="271474"/>
                  <a:pt x="2551858" y="299916"/>
                  <a:pt x="2580208" y="312516"/>
                </a:cubicBezTo>
                <a:cubicBezTo>
                  <a:pt x="2594745" y="318977"/>
                  <a:pt x="2611074" y="320233"/>
                  <a:pt x="2626507" y="324091"/>
                </a:cubicBezTo>
                <a:cubicBezTo>
                  <a:pt x="2649754" y="358961"/>
                  <a:pt x="2655185" y="363999"/>
                  <a:pt x="2672806" y="405114"/>
                </a:cubicBezTo>
                <a:cubicBezTo>
                  <a:pt x="2677612" y="416328"/>
                  <a:pt x="2680522" y="428263"/>
                  <a:pt x="2684380" y="439838"/>
                </a:cubicBezTo>
                <a:cubicBezTo>
                  <a:pt x="2688238" y="424405"/>
                  <a:pt x="2695955" y="409447"/>
                  <a:pt x="2695955" y="393539"/>
                </a:cubicBezTo>
                <a:cubicBezTo>
                  <a:pt x="2695955" y="341325"/>
                  <a:pt x="2684741" y="331139"/>
                  <a:pt x="2672806" y="289367"/>
                </a:cubicBezTo>
                <a:cubicBezTo>
                  <a:pt x="2658599" y="239642"/>
                  <a:pt x="2669406" y="247499"/>
                  <a:pt x="2638082" y="208344"/>
                </a:cubicBezTo>
                <a:cubicBezTo>
                  <a:pt x="2605048" y="167052"/>
                  <a:pt x="2621030" y="199472"/>
                  <a:pt x="2568634" y="162046"/>
                </a:cubicBezTo>
                <a:cubicBezTo>
                  <a:pt x="2538342" y="140409"/>
                  <a:pt x="2522432" y="108918"/>
                  <a:pt x="2499186" y="81023"/>
                </a:cubicBezTo>
                <a:cubicBezTo>
                  <a:pt x="2481959" y="60351"/>
                  <a:pt x="2450183" y="35927"/>
                  <a:pt x="2429737" y="23149"/>
                </a:cubicBezTo>
                <a:cubicBezTo>
                  <a:pt x="2415105" y="14004"/>
                  <a:pt x="2398872" y="7716"/>
                  <a:pt x="2383439" y="0"/>
                </a:cubicBezTo>
                <a:lnTo>
                  <a:pt x="2244542" y="34724"/>
                </a:lnTo>
                <a:cubicBezTo>
                  <a:pt x="2232753" y="37868"/>
                  <a:pt x="2217852" y="37117"/>
                  <a:pt x="2209818" y="46299"/>
                </a:cubicBezTo>
                <a:cubicBezTo>
                  <a:pt x="2189335" y="69709"/>
                  <a:pt x="2179524" y="100649"/>
                  <a:pt x="2163520" y="127322"/>
                </a:cubicBezTo>
                <a:cubicBezTo>
                  <a:pt x="2156363" y="139251"/>
                  <a:pt x="2150207" y="152209"/>
                  <a:pt x="2140370" y="162046"/>
                </a:cubicBezTo>
                <a:cubicBezTo>
                  <a:pt x="2130533" y="171882"/>
                  <a:pt x="2117221" y="177479"/>
                  <a:pt x="2105646" y="185195"/>
                </a:cubicBezTo>
                <a:cubicBezTo>
                  <a:pt x="2101788" y="196770"/>
                  <a:pt x="2097031" y="208083"/>
                  <a:pt x="2094072" y="219919"/>
                </a:cubicBezTo>
                <a:cubicBezTo>
                  <a:pt x="2089301" y="239005"/>
                  <a:pt x="2088718" y="259128"/>
                  <a:pt x="2082497" y="277792"/>
                </a:cubicBezTo>
                <a:cubicBezTo>
                  <a:pt x="2072706" y="307166"/>
                  <a:pt x="2053134" y="333411"/>
                  <a:pt x="2036198" y="358815"/>
                </a:cubicBezTo>
                <a:cubicBezTo>
                  <a:pt x="2032340" y="374248"/>
                  <a:pt x="2038852" y="412228"/>
                  <a:pt x="2024623" y="405114"/>
                </a:cubicBezTo>
                <a:cubicBezTo>
                  <a:pt x="2007027" y="396316"/>
                  <a:pt x="2019957" y="365661"/>
                  <a:pt x="2013049" y="347241"/>
                </a:cubicBezTo>
                <a:cubicBezTo>
                  <a:pt x="2008164" y="334215"/>
                  <a:pt x="1996801" y="324594"/>
                  <a:pt x="1989899" y="312516"/>
                </a:cubicBezTo>
                <a:cubicBezTo>
                  <a:pt x="1981338" y="297535"/>
                  <a:pt x="1978951" y="278419"/>
                  <a:pt x="1966750" y="266218"/>
                </a:cubicBezTo>
                <a:cubicBezTo>
                  <a:pt x="1958123" y="257591"/>
                  <a:pt x="1943601" y="258501"/>
                  <a:pt x="1932026" y="254643"/>
                </a:cubicBezTo>
                <a:cubicBezTo>
                  <a:pt x="1924310" y="270076"/>
                  <a:pt x="1918448" y="286585"/>
                  <a:pt x="1908877" y="300942"/>
                </a:cubicBezTo>
                <a:cubicBezTo>
                  <a:pt x="1902824" y="310022"/>
                  <a:pt x="1895085" y="329706"/>
                  <a:pt x="1885727" y="324091"/>
                </a:cubicBezTo>
                <a:cubicBezTo>
                  <a:pt x="1781755" y="261708"/>
                  <a:pt x="1892267" y="284332"/>
                  <a:pt x="1839429" y="231494"/>
                </a:cubicBezTo>
                <a:cubicBezTo>
                  <a:pt x="1823521" y="215586"/>
                  <a:pt x="1800846" y="208345"/>
                  <a:pt x="1781555" y="196770"/>
                </a:cubicBezTo>
                <a:cubicBezTo>
                  <a:pt x="1708249" y="208345"/>
                  <a:pt x="1633447" y="212761"/>
                  <a:pt x="1561636" y="231494"/>
                </a:cubicBezTo>
                <a:cubicBezTo>
                  <a:pt x="1542969" y="236364"/>
                  <a:pt x="1531879" y="256293"/>
                  <a:pt x="1515337" y="266218"/>
                </a:cubicBezTo>
                <a:cubicBezTo>
                  <a:pt x="1493144" y="279534"/>
                  <a:pt x="1467724" y="287047"/>
                  <a:pt x="1445889" y="300942"/>
                </a:cubicBezTo>
                <a:cubicBezTo>
                  <a:pt x="1425047" y="314205"/>
                  <a:pt x="1407780" y="332418"/>
                  <a:pt x="1388016" y="347241"/>
                </a:cubicBezTo>
                <a:cubicBezTo>
                  <a:pt x="1329606" y="391049"/>
                  <a:pt x="1374587" y="349096"/>
                  <a:pt x="1330142" y="393539"/>
                </a:cubicBezTo>
                <a:cubicBezTo>
                  <a:pt x="1326284" y="335666"/>
                  <a:pt x="1332635" y="276189"/>
                  <a:pt x="1318568" y="219919"/>
                </a:cubicBezTo>
                <a:cubicBezTo>
                  <a:pt x="1315609" y="208082"/>
                  <a:pt x="1295848" y="206161"/>
                  <a:pt x="1283844" y="208344"/>
                </a:cubicBezTo>
                <a:cubicBezTo>
                  <a:pt x="1251411" y="214241"/>
                  <a:pt x="1222112" y="231493"/>
                  <a:pt x="1191246" y="243068"/>
                </a:cubicBezTo>
                <a:cubicBezTo>
                  <a:pt x="1179671" y="254643"/>
                  <a:pt x="1168841" y="267013"/>
                  <a:pt x="1156522" y="277792"/>
                </a:cubicBezTo>
                <a:cubicBezTo>
                  <a:pt x="1137930" y="294060"/>
                  <a:pt x="1116118" y="306622"/>
                  <a:pt x="1098649" y="324091"/>
                </a:cubicBezTo>
                <a:cubicBezTo>
                  <a:pt x="1084295" y="338445"/>
                  <a:pt x="1053918" y="385400"/>
                  <a:pt x="1040775" y="405114"/>
                </a:cubicBezTo>
                <a:cubicBezTo>
                  <a:pt x="1035243" y="316590"/>
                  <a:pt x="1086537" y="178888"/>
                  <a:pt x="994477" y="231494"/>
                </a:cubicBezTo>
                <a:cubicBezTo>
                  <a:pt x="977728" y="241065"/>
                  <a:pt x="963611" y="254643"/>
                  <a:pt x="948178" y="266218"/>
                </a:cubicBezTo>
                <a:cubicBezTo>
                  <a:pt x="882965" y="374907"/>
                  <a:pt x="945383" y="278635"/>
                  <a:pt x="832431" y="416689"/>
                </a:cubicBezTo>
                <a:cubicBezTo>
                  <a:pt x="823622" y="427456"/>
                  <a:pt x="819969" y="442507"/>
                  <a:pt x="809282" y="451413"/>
                </a:cubicBezTo>
                <a:cubicBezTo>
                  <a:pt x="796027" y="462459"/>
                  <a:pt x="778416" y="466846"/>
                  <a:pt x="762983" y="474562"/>
                </a:cubicBezTo>
                <a:cubicBezTo>
                  <a:pt x="759125" y="408972"/>
                  <a:pt x="757637" y="343199"/>
                  <a:pt x="751408" y="277792"/>
                </a:cubicBezTo>
                <a:cubicBezTo>
                  <a:pt x="749900" y="261956"/>
                  <a:pt x="746948" y="245722"/>
                  <a:pt x="739834" y="231494"/>
                </a:cubicBezTo>
                <a:cubicBezTo>
                  <a:pt x="734954" y="221733"/>
                  <a:pt x="726159" y="213758"/>
                  <a:pt x="716684" y="208344"/>
                </a:cubicBezTo>
                <a:cubicBezTo>
                  <a:pt x="698645" y="198036"/>
                  <a:pt x="678102" y="192911"/>
                  <a:pt x="658811" y="185195"/>
                </a:cubicBezTo>
                <a:cubicBezTo>
                  <a:pt x="647236" y="192911"/>
                  <a:pt x="636165" y="201442"/>
                  <a:pt x="624087" y="208344"/>
                </a:cubicBezTo>
                <a:cubicBezTo>
                  <a:pt x="609106" y="216905"/>
                  <a:pt x="590889" y="220265"/>
                  <a:pt x="577788" y="231494"/>
                </a:cubicBezTo>
                <a:cubicBezTo>
                  <a:pt x="563141" y="244048"/>
                  <a:pt x="556705" y="264151"/>
                  <a:pt x="543064" y="277792"/>
                </a:cubicBezTo>
                <a:cubicBezTo>
                  <a:pt x="441518" y="379338"/>
                  <a:pt x="587093" y="195938"/>
                  <a:pt x="473616" y="347241"/>
                </a:cubicBezTo>
                <a:cubicBezTo>
                  <a:pt x="433436" y="226699"/>
                  <a:pt x="471631" y="259437"/>
                  <a:pt x="392593" y="219919"/>
                </a:cubicBezTo>
                <a:cubicBezTo>
                  <a:pt x="365585" y="231494"/>
                  <a:pt x="336360" y="238868"/>
                  <a:pt x="311570" y="254643"/>
                </a:cubicBezTo>
                <a:cubicBezTo>
                  <a:pt x="261776" y="286331"/>
                  <a:pt x="263091" y="320212"/>
                  <a:pt x="218973" y="358815"/>
                </a:cubicBezTo>
                <a:cubicBezTo>
                  <a:pt x="205988" y="370177"/>
                  <a:pt x="186148" y="371186"/>
                  <a:pt x="172674" y="381965"/>
                </a:cubicBezTo>
                <a:cubicBezTo>
                  <a:pt x="116041" y="427271"/>
                  <a:pt x="111761" y="438611"/>
                  <a:pt x="80077" y="486137"/>
                </a:cubicBezTo>
                <a:cubicBezTo>
                  <a:pt x="76219" y="443696"/>
                  <a:pt x="74529" y="401002"/>
                  <a:pt x="68502" y="358815"/>
                </a:cubicBezTo>
                <a:cubicBezTo>
                  <a:pt x="66777" y="346737"/>
                  <a:pt x="68502" y="320233"/>
                  <a:pt x="56927" y="324091"/>
                </a:cubicBezTo>
                <a:cubicBezTo>
                  <a:pt x="40558" y="329548"/>
                  <a:pt x="40786" y="354623"/>
                  <a:pt x="33778" y="370390"/>
                </a:cubicBezTo>
                <a:cubicBezTo>
                  <a:pt x="25340" y="389376"/>
                  <a:pt x="18345" y="408972"/>
                  <a:pt x="10629" y="428263"/>
                </a:cubicBezTo>
                <a:cubicBezTo>
                  <a:pt x="14487" y="397397"/>
                  <a:pt x="18947" y="366601"/>
                  <a:pt x="22203" y="335666"/>
                </a:cubicBezTo>
                <a:cubicBezTo>
                  <a:pt x="26664" y="293284"/>
                  <a:pt x="0" y="234327"/>
                  <a:pt x="33778" y="208344"/>
                </a:cubicBezTo>
                <a:cubicBezTo>
                  <a:pt x="70603" y="180017"/>
                  <a:pt x="126375" y="216061"/>
                  <a:pt x="172674" y="219919"/>
                </a:cubicBezTo>
                <a:cubicBezTo>
                  <a:pt x="238170" y="285415"/>
                  <a:pt x="211861" y="282995"/>
                  <a:pt x="334720" y="254643"/>
                </a:cubicBezTo>
                <a:cubicBezTo>
                  <a:pt x="348275" y="251515"/>
                  <a:pt x="359104" y="240800"/>
                  <a:pt x="369444" y="231494"/>
                </a:cubicBezTo>
                <a:cubicBezTo>
                  <a:pt x="397834" y="205943"/>
                  <a:pt x="450467" y="150471"/>
                  <a:pt x="450467" y="150471"/>
                </a:cubicBezTo>
                <a:cubicBezTo>
                  <a:pt x="458183" y="162046"/>
                  <a:pt x="467395" y="172753"/>
                  <a:pt x="473616" y="185195"/>
                </a:cubicBezTo>
                <a:cubicBezTo>
                  <a:pt x="479072" y="196108"/>
                  <a:pt x="478423" y="209767"/>
                  <a:pt x="485191" y="219919"/>
                </a:cubicBezTo>
                <a:cubicBezTo>
                  <a:pt x="503016" y="246656"/>
                  <a:pt x="529016" y="260710"/>
                  <a:pt x="554639" y="277792"/>
                </a:cubicBezTo>
                <a:cubicBezTo>
                  <a:pt x="566214" y="273934"/>
                  <a:pt x="578901" y="272495"/>
                  <a:pt x="589363" y="266218"/>
                </a:cubicBezTo>
                <a:cubicBezTo>
                  <a:pt x="613772" y="251573"/>
                  <a:pt x="637094" y="202098"/>
                  <a:pt x="647236" y="185195"/>
                </a:cubicBezTo>
                <a:cubicBezTo>
                  <a:pt x="651094" y="165904"/>
                  <a:pt x="643073" y="139126"/>
                  <a:pt x="658811" y="127322"/>
                </a:cubicBezTo>
                <a:cubicBezTo>
                  <a:pt x="669940" y="118975"/>
                  <a:pt x="682848" y="141565"/>
                  <a:pt x="693535" y="150471"/>
                </a:cubicBezTo>
                <a:cubicBezTo>
                  <a:pt x="706110" y="160950"/>
                  <a:pt x="716684" y="173620"/>
                  <a:pt x="728259" y="185195"/>
                </a:cubicBezTo>
                <a:cubicBezTo>
                  <a:pt x="762983" y="181337"/>
                  <a:pt x="798536" y="182094"/>
                  <a:pt x="832431" y="173620"/>
                </a:cubicBezTo>
                <a:cubicBezTo>
                  <a:pt x="845927" y="170246"/>
                  <a:pt x="854369" y="155951"/>
                  <a:pt x="867155" y="150471"/>
                </a:cubicBezTo>
                <a:cubicBezTo>
                  <a:pt x="881777" y="144205"/>
                  <a:pt x="898021" y="142754"/>
                  <a:pt x="913454" y="138896"/>
                </a:cubicBezTo>
                <a:cubicBezTo>
                  <a:pt x="921170" y="146613"/>
                  <a:pt x="930055" y="153316"/>
                  <a:pt x="936603" y="162046"/>
                </a:cubicBezTo>
                <a:cubicBezTo>
                  <a:pt x="953296" y="184304"/>
                  <a:pt x="964581" y="210556"/>
                  <a:pt x="982902" y="231494"/>
                </a:cubicBezTo>
                <a:cubicBezTo>
                  <a:pt x="992062" y="241963"/>
                  <a:pt x="1006939" y="245737"/>
                  <a:pt x="1017626" y="254643"/>
                </a:cubicBezTo>
                <a:cubicBezTo>
                  <a:pt x="1030201" y="265122"/>
                  <a:pt x="1038540" y="280579"/>
                  <a:pt x="1052350" y="289367"/>
                </a:cubicBezTo>
                <a:cubicBezTo>
                  <a:pt x="1128108" y="337577"/>
                  <a:pt x="1130740" y="332824"/>
                  <a:pt x="1202821" y="347241"/>
                </a:cubicBezTo>
                <a:cubicBezTo>
                  <a:pt x="1233687" y="343383"/>
                  <a:pt x="1266827" y="347919"/>
                  <a:pt x="1295418" y="335666"/>
                </a:cubicBezTo>
                <a:cubicBezTo>
                  <a:pt x="1313277" y="328012"/>
                  <a:pt x="1393067" y="252608"/>
                  <a:pt x="1411165" y="231494"/>
                </a:cubicBezTo>
                <a:cubicBezTo>
                  <a:pt x="1420218" y="220932"/>
                  <a:pt x="1424478" y="206607"/>
                  <a:pt x="1434315" y="196770"/>
                </a:cubicBezTo>
                <a:cubicBezTo>
                  <a:pt x="1444152" y="186933"/>
                  <a:pt x="1457464" y="181337"/>
                  <a:pt x="1469039" y="173620"/>
                </a:cubicBezTo>
                <a:cubicBezTo>
                  <a:pt x="1476755" y="181337"/>
                  <a:pt x="1485371" y="188248"/>
                  <a:pt x="1492188" y="196770"/>
                </a:cubicBezTo>
                <a:cubicBezTo>
                  <a:pt x="1500878" y="207633"/>
                  <a:pt x="1505500" y="221657"/>
                  <a:pt x="1515337" y="231494"/>
                </a:cubicBezTo>
                <a:cubicBezTo>
                  <a:pt x="1525174" y="241331"/>
                  <a:pt x="1539198" y="245953"/>
                  <a:pt x="1550061" y="254643"/>
                </a:cubicBezTo>
                <a:cubicBezTo>
                  <a:pt x="1606823" y="300052"/>
                  <a:pt x="1527056" y="259329"/>
                  <a:pt x="1631084" y="300942"/>
                </a:cubicBezTo>
                <a:cubicBezTo>
                  <a:pt x="1684151" y="221342"/>
                  <a:pt x="1668585" y="257888"/>
                  <a:pt x="1688958" y="196770"/>
                </a:cubicBezTo>
                <a:cubicBezTo>
                  <a:pt x="1740118" y="273512"/>
                  <a:pt x="1679994" y="188242"/>
                  <a:pt x="1746831" y="266218"/>
                </a:cubicBezTo>
                <a:cubicBezTo>
                  <a:pt x="1778352" y="302993"/>
                  <a:pt x="1780900" y="325898"/>
                  <a:pt x="1827854" y="347241"/>
                </a:cubicBezTo>
                <a:cubicBezTo>
                  <a:pt x="1875106" y="368719"/>
                  <a:pt x="1918236" y="369837"/>
                  <a:pt x="1966750" y="381965"/>
                </a:cubicBezTo>
                <a:cubicBezTo>
                  <a:pt x="1978586" y="384924"/>
                  <a:pt x="1989899" y="389681"/>
                  <a:pt x="2001474" y="393539"/>
                </a:cubicBezTo>
                <a:cubicBezTo>
                  <a:pt x="2024623" y="389681"/>
                  <a:pt x="2048821" y="389858"/>
                  <a:pt x="2070922" y="381965"/>
                </a:cubicBezTo>
                <a:cubicBezTo>
                  <a:pt x="2254535" y="316390"/>
                  <a:pt x="2103133" y="360071"/>
                  <a:pt x="2198244" y="312516"/>
                </a:cubicBezTo>
                <a:cubicBezTo>
                  <a:pt x="2209157" y="307060"/>
                  <a:pt x="2221393" y="304800"/>
                  <a:pt x="2232968" y="300942"/>
                </a:cubicBezTo>
                <a:cubicBezTo>
                  <a:pt x="2256117" y="316375"/>
                  <a:pt x="2280364" y="330278"/>
                  <a:pt x="2302416" y="347241"/>
                </a:cubicBezTo>
                <a:cubicBezTo>
                  <a:pt x="2330611" y="368929"/>
                  <a:pt x="2352655" y="398867"/>
                  <a:pt x="2383439" y="416689"/>
                </a:cubicBezTo>
                <a:cubicBezTo>
                  <a:pt x="2426846" y="441819"/>
                  <a:pt x="2476383" y="454458"/>
                  <a:pt x="2522335" y="474562"/>
                </a:cubicBezTo>
                <a:cubicBezTo>
                  <a:pt x="2538143" y="481478"/>
                  <a:pt x="2552107" y="492753"/>
                  <a:pt x="2568634" y="497711"/>
                </a:cubicBezTo>
                <a:cubicBezTo>
                  <a:pt x="2591113" y="504455"/>
                  <a:pt x="2615172" y="504195"/>
                  <a:pt x="2638082" y="509286"/>
                </a:cubicBezTo>
                <a:cubicBezTo>
                  <a:pt x="2649992" y="511933"/>
                  <a:pt x="2661231" y="517003"/>
                  <a:pt x="2672806" y="520861"/>
                </a:cubicBezTo>
                <a:cubicBezTo>
                  <a:pt x="2722847" y="508350"/>
                  <a:pt x="2719104" y="525194"/>
                  <a:pt x="2719104" y="49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6759575" y="3407662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Labeled </a:t>
            </a:r>
            <a:r>
              <a:rPr lang="en-US" altLang="en-US" sz="1800" b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-FVIII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5308600" y="2991737"/>
            <a:ext cx="1054100" cy="950912"/>
            <a:chOff x="1502781" y="3622451"/>
            <a:chExt cx="1057060" cy="949549"/>
          </a:xfrm>
        </p:grpSpPr>
        <p:grpSp>
          <p:nvGrpSpPr>
            <p:cNvPr id="14" name="Group 40"/>
            <p:cNvGrpSpPr>
              <a:grpSpLocks/>
            </p:cNvGrpSpPr>
            <p:nvPr/>
          </p:nvGrpSpPr>
          <p:grpSpPr bwMode="auto">
            <a:xfrm flipV="1">
              <a:off x="1502781" y="3622451"/>
              <a:ext cx="304803" cy="949549"/>
              <a:chOff x="1502780" y="5194076"/>
              <a:chExt cx="304803" cy="94954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1356000" y="5844017"/>
                <a:ext cx="599215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V="1">
                <a:off x="1404027" y="5292828"/>
                <a:ext cx="350334" cy="152828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1556851" y="5307099"/>
                <a:ext cx="348749" cy="151236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1655609" y="3853894"/>
              <a:ext cx="2324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50"/>
            <p:cNvSpPr>
              <a:spLocks noChangeArrowheads="1"/>
            </p:cNvSpPr>
            <p:nvPr/>
          </p:nvSpPr>
          <p:spPr bwMode="auto">
            <a:xfrm>
              <a:off x="1887862" y="3659966"/>
              <a:ext cx="671979" cy="36933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HRP</a:t>
              </a:r>
              <a:endParaRPr lang="en-AU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52"/>
          <p:cNvGrpSpPr>
            <a:grpSpLocks/>
          </p:cNvGrpSpPr>
          <p:nvPr/>
        </p:nvGrpSpPr>
        <p:grpSpPr bwMode="auto">
          <a:xfrm>
            <a:off x="9048750" y="2979037"/>
            <a:ext cx="1057275" cy="949325"/>
            <a:chOff x="1502781" y="3622451"/>
            <a:chExt cx="1057060" cy="949549"/>
          </a:xfrm>
        </p:grpSpPr>
        <p:grpSp>
          <p:nvGrpSpPr>
            <p:cNvPr id="22" name="Group 53"/>
            <p:cNvGrpSpPr>
              <a:grpSpLocks/>
            </p:cNvGrpSpPr>
            <p:nvPr/>
          </p:nvGrpSpPr>
          <p:grpSpPr bwMode="auto">
            <a:xfrm flipV="1">
              <a:off x="1502781" y="3622451"/>
              <a:ext cx="304803" cy="949549"/>
              <a:chOff x="1502780" y="5194076"/>
              <a:chExt cx="304803" cy="94954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1355834" y="5844310"/>
                <a:ext cx="598628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V="1">
                <a:off x="1403504" y="5293352"/>
                <a:ext cx="350921" cy="152369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1556667" y="5306849"/>
                <a:ext cx="349332" cy="152369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>
              <a:off x="1655150" y="3854281"/>
              <a:ext cx="2333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55"/>
            <p:cNvSpPr>
              <a:spLocks noChangeArrowheads="1"/>
            </p:cNvSpPr>
            <p:nvPr/>
          </p:nvSpPr>
          <p:spPr bwMode="auto">
            <a:xfrm>
              <a:off x="1887862" y="3659966"/>
              <a:ext cx="671979" cy="36933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HRP</a:t>
              </a:r>
              <a:endParaRPr lang="en-AU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 59"/>
          <p:cNvGrpSpPr>
            <a:grpSpLocks/>
          </p:cNvGrpSpPr>
          <p:nvPr/>
        </p:nvGrpSpPr>
        <p:grpSpPr bwMode="auto">
          <a:xfrm>
            <a:off x="10531475" y="2952049"/>
            <a:ext cx="1057275" cy="949325"/>
            <a:chOff x="1502781" y="3622451"/>
            <a:chExt cx="1057060" cy="949549"/>
          </a:xfrm>
        </p:grpSpPr>
        <p:grpSp>
          <p:nvGrpSpPr>
            <p:cNvPr id="29" name="Group 60"/>
            <p:cNvGrpSpPr>
              <a:grpSpLocks/>
            </p:cNvGrpSpPr>
            <p:nvPr/>
          </p:nvGrpSpPr>
          <p:grpSpPr bwMode="auto">
            <a:xfrm flipV="1">
              <a:off x="1502781" y="3622451"/>
              <a:ext cx="304803" cy="949549"/>
              <a:chOff x="1502780" y="5194076"/>
              <a:chExt cx="304803" cy="94954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1355834" y="5844310"/>
                <a:ext cx="598629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V="1">
                <a:off x="1403504" y="5293351"/>
                <a:ext cx="350920" cy="152369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1556667" y="5306848"/>
                <a:ext cx="349332" cy="152369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1655150" y="3854281"/>
              <a:ext cx="2333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62"/>
            <p:cNvSpPr>
              <a:spLocks noChangeArrowheads="1"/>
            </p:cNvSpPr>
            <p:nvPr/>
          </p:nvSpPr>
          <p:spPr bwMode="auto">
            <a:xfrm>
              <a:off x="1887862" y="3659966"/>
              <a:ext cx="671979" cy="36933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HRP</a:t>
              </a:r>
              <a:endParaRPr lang="en-AU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5" name="Rectangle 66"/>
          <p:cNvSpPr>
            <a:spLocks noChangeArrowheads="1"/>
          </p:cNvSpPr>
          <p:nvPr/>
        </p:nvSpPr>
        <p:spPr bwMode="auto">
          <a:xfrm>
            <a:off x="6423025" y="2499612"/>
            <a:ext cx="125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Substrate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5692775" y="2499612"/>
            <a:ext cx="279400" cy="36988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7" name="5-Point Star 36"/>
          <p:cNvSpPr/>
          <p:nvPr/>
        </p:nvSpPr>
        <p:spPr>
          <a:xfrm>
            <a:off x="8956675" y="2467862"/>
            <a:ext cx="282575" cy="3683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8" name="5-Point Star 37"/>
          <p:cNvSpPr/>
          <p:nvPr/>
        </p:nvSpPr>
        <p:spPr>
          <a:xfrm>
            <a:off x="10512425" y="2467862"/>
            <a:ext cx="282575" cy="3683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9" name="Arc 38"/>
          <p:cNvSpPr/>
          <p:nvPr/>
        </p:nvSpPr>
        <p:spPr>
          <a:xfrm flipV="1">
            <a:off x="6562725" y="1059749"/>
            <a:ext cx="1755775" cy="1289050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0" name="Rectangle 71"/>
          <p:cNvSpPr>
            <a:spLocks noChangeArrowheads="1"/>
          </p:cNvSpPr>
          <p:nvPr/>
        </p:nvSpPr>
        <p:spPr bwMode="auto">
          <a:xfrm>
            <a:off x="7673975" y="1267712"/>
            <a:ext cx="174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Color reaction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41" name="Arc 40"/>
          <p:cNvSpPr/>
          <p:nvPr/>
        </p:nvSpPr>
        <p:spPr>
          <a:xfrm flipH="1" flipV="1">
            <a:off x="8756650" y="1059749"/>
            <a:ext cx="1755775" cy="1289050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2" name="Rectangle 73"/>
          <p:cNvSpPr>
            <a:spLocks noChangeArrowheads="1"/>
          </p:cNvSpPr>
          <p:nvPr/>
        </p:nvSpPr>
        <p:spPr bwMode="auto">
          <a:xfrm>
            <a:off x="9906000" y="1054987"/>
            <a:ext cx="2105025" cy="147796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Extent of color reaction proportional to level of FVIII bound to VWF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grpSp>
        <p:nvGrpSpPr>
          <p:cNvPr id="43" name="Group 44"/>
          <p:cNvGrpSpPr>
            <a:grpSpLocks/>
          </p:cNvGrpSpPr>
          <p:nvPr/>
        </p:nvGrpSpPr>
        <p:grpSpPr bwMode="auto">
          <a:xfrm>
            <a:off x="5308600" y="4818949"/>
            <a:ext cx="304800" cy="949325"/>
            <a:chOff x="1502780" y="5194076"/>
            <a:chExt cx="304803" cy="949549"/>
          </a:xfrm>
        </p:grpSpPr>
        <p:cxnSp>
          <p:nvCxnSpPr>
            <p:cNvPr id="44" name="Straight Connector 43"/>
            <p:cNvCxnSpPr/>
            <p:nvPr/>
          </p:nvCxnSpPr>
          <p:spPr>
            <a:xfrm rot="5400000" flipH="1" flipV="1">
              <a:off x="1355867" y="5844311"/>
              <a:ext cx="598628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V="1">
              <a:off x="1403520" y="5293336"/>
              <a:ext cx="350921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1556716" y="5306833"/>
              <a:ext cx="349332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51"/>
          <p:cNvGrpSpPr>
            <a:grpSpLocks/>
          </p:cNvGrpSpPr>
          <p:nvPr/>
        </p:nvGrpSpPr>
        <p:grpSpPr bwMode="auto">
          <a:xfrm>
            <a:off x="9086850" y="4818949"/>
            <a:ext cx="304800" cy="949325"/>
            <a:chOff x="1502780" y="5194076"/>
            <a:chExt cx="304803" cy="949549"/>
          </a:xfrm>
        </p:grpSpPr>
        <p:cxnSp>
          <p:nvCxnSpPr>
            <p:cNvPr id="48" name="Straight Connector 47"/>
            <p:cNvCxnSpPr/>
            <p:nvPr/>
          </p:nvCxnSpPr>
          <p:spPr>
            <a:xfrm rot="5400000" flipH="1" flipV="1">
              <a:off x="1355867" y="5844311"/>
              <a:ext cx="598628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V="1">
              <a:off x="1403520" y="5293336"/>
              <a:ext cx="350921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1556716" y="5306833"/>
              <a:ext cx="349332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75"/>
          <p:cNvGrpSpPr>
            <a:grpSpLocks/>
          </p:cNvGrpSpPr>
          <p:nvPr/>
        </p:nvGrpSpPr>
        <p:grpSpPr bwMode="auto">
          <a:xfrm>
            <a:off x="9871075" y="4818949"/>
            <a:ext cx="304800" cy="949325"/>
            <a:chOff x="1502780" y="5194076"/>
            <a:chExt cx="304803" cy="949549"/>
          </a:xfrm>
        </p:grpSpPr>
        <p:cxnSp>
          <p:nvCxnSpPr>
            <p:cNvPr id="52" name="Straight Connector 51"/>
            <p:cNvCxnSpPr/>
            <p:nvPr/>
          </p:nvCxnSpPr>
          <p:spPr>
            <a:xfrm rot="5400000" flipH="1" flipV="1">
              <a:off x="1355867" y="5844311"/>
              <a:ext cx="598628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V="1">
              <a:off x="1403520" y="5293336"/>
              <a:ext cx="350921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 flipV="1">
              <a:off x="1556716" y="5306833"/>
              <a:ext cx="349332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79"/>
          <p:cNvGrpSpPr>
            <a:grpSpLocks/>
          </p:cNvGrpSpPr>
          <p:nvPr/>
        </p:nvGrpSpPr>
        <p:grpSpPr bwMode="auto">
          <a:xfrm>
            <a:off x="10652125" y="4818949"/>
            <a:ext cx="304800" cy="949325"/>
            <a:chOff x="1502780" y="5194076"/>
            <a:chExt cx="304803" cy="949549"/>
          </a:xfrm>
        </p:grpSpPr>
        <p:cxnSp>
          <p:nvCxnSpPr>
            <p:cNvPr id="56" name="Straight Connector 55"/>
            <p:cNvCxnSpPr/>
            <p:nvPr/>
          </p:nvCxnSpPr>
          <p:spPr>
            <a:xfrm rot="5400000" flipH="1" flipV="1">
              <a:off x="1355867" y="5844311"/>
              <a:ext cx="598628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V="1">
              <a:off x="1403520" y="5293336"/>
              <a:ext cx="350921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1556716" y="5306833"/>
              <a:ext cx="349332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83"/>
          <p:cNvGrpSpPr>
            <a:grpSpLocks/>
          </p:cNvGrpSpPr>
          <p:nvPr/>
        </p:nvGrpSpPr>
        <p:grpSpPr bwMode="auto">
          <a:xfrm>
            <a:off x="11436350" y="4818949"/>
            <a:ext cx="304800" cy="949325"/>
            <a:chOff x="1502780" y="5194076"/>
            <a:chExt cx="304803" cy="949549"/>
          </a:xfrm>
        </p:grpSpPr>
        <p:cxnSp>
          <p:nvCxnSpPr>
            <p:cNvPr id="60" name="Straight Connector 59"/>
            <p:cNvCxnSpPr/>
            <p:nvPr/>
          </p:nvCxnSpPr>
          <p:spPr>
            <a:xfrm rot="5400000" flipH="1" flipV="1">
              <a:off x="1355867" y="5844311"/>
              <a:ext cx="598628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V="1">
              <a:off x="1403520" y="5293336"/>
              <a:ext cx="350921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1556716" y="5306833"/>
              <a:ext cx="349332" cy="15240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62"/>
          <p:cNvSpPr/>
          <p:nvPr/>
        </p:nvSpPr>
        <p:spPr>
          <a:xfrm>
            <a:off x="5051425" y="4220462"/>
            <a:ext cx="165100" cy="122237"/>
          </a:xfrm>
          <a:custGeom>
            <a:avLst/>
            <a:gdLst>
              <a:gd name="connsiteX0" fmla="*/ 47855 w 163601"/>
              <a:gd name="connsiteY0" fmla="*/ 81023 h 123464"/>
              <a:gd name="connsiteX1" fmla="*/ 82579 w 163601"/>
              <a:gd name="connsiteY1" fmla="*/ 57874 h 123464"/>
              <a:gd name="connsiteX2" fmla="*/ 105728 w 163601"/>
              <a:gd name="connsiteY2" fmla="*/ 23150 h 123464"/>
              <a:gd name="connsiteX3" fmla="*/ 140452 w 163601"/>
              <a:gd name="connsiteY3" fmla="*/ 69448 h 123464"/>
              <a:gd name="connsiteX4" fmla="*/ 163601 w 163601"/>
              <a:gd name="connsiteY4" fmla="*/ 92598 h 123464"/>
              <a:gd name="connsiteX5" fmla="*/ 128877 w 163601"/>
              <a:gd name="connsiteY5" fmla="*/ 81023 h 123464"/>
              <a:gd name="connsiteX6" fmla="*/ 82579 w 163601"/>
              <a:gd name="connsiteY6" fmla="*/ 46299 h 123464"/>
              <a:gd name="connsiteX7" fmla="*/ 36280 w 163601"/>
              <a:gd name="connsiteY7" fmla="*/ 0 h 123464"/>
              <a:gd name="connsiteX8" fmla="*/ 24705 w 163601"/>
              <a:gd name="connsiteY8" fmla="*/ 104173 h 123464"/>
              <a:gd name="connsiteX9" fmla="*/ 82579 w 163601"/>
              <a:gd name="connsiteY9" fmla="*/ 46299 h 123464"/>
              <a:gd name="connsiteX10" fmla="*/ 152027 w 163601"/>
              <a:gd name="connsiteY10" fmla="*/ 23150 h 12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601" h="123464">
                <a:moveTo>
                  <a:pt x="47855" y="81023"/>
                </a:moveTo>
                <a:cubicBezTo>
                  <a:pt x="59430" y="73307"/>
                  <a:pt x="72742" y="67711"/>
                  <a:pt x="82579" y="57874"/>
                </a:cubicBezTo>
                <a:cubicBezTo>
                  <a:pt x="92416" y="48037"/>
                  <a:pt x="92087" y="20422"/>
                  <a:pt x="105728" y="23150"/>
                </a:cubicBezTo>
                <a:cubicBezTo>
                  <a:pt x="124644" y="26933"/>
                  <a:pt x="128102" y="54628"/>
                  <a:pt x="140452" y="69448"/>
                </a:cubicBezTo>
                <a:cubicBezTo>
                  <a:pt x="147438" y="77831"/>
                  <a:pt x="155885" y="84881"/>
                  <a:pt x="163601" y="92598"/>
                </a:cubicBezTo>
                <a:lnTo>
                  <a:pt x="128877" y="81023"/>
                </a:lnTo>
                <a:cubicBezTo>
                  <a:pt x="113444" y="69448"/>
                  <a:pt x="97097" y="59002"/>
                  <a:pt x="82579" y="46299"/>
                </a:cubicBezTo>
                <a:cubicBezTo>
                  <a:pt x="66154" y="31927"/>
                  <a:pt x="36280" y="0"/>
                  <a:pt x="36280" y="0"/>
                </a:cubicBezTo>
                <a:cubicBezTo>
                  <a:pt x="32422" y="34724"/>
                  <a:pt x="0" y="79468"/>
                  <a:pt x="24705" y="104173"/>
                </a:cubicBezTo>
                <a:cubicBezTo>
                  <a:pt x="43996" y="123464"/>
                  <a:pt x="56697" y="54926"/>
                  <a:pt x="82579" y="46299"/>
                </a:cubicBezTo>
                <a:lnTo>
                  <a:pt x="152027" y="23150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4" name="Freeform 63"/>
          <p:cNvSpPr/>
          <p:nvPr/>
        </p:nvSpPr>
        <p:spPr>
          <a:xfrm>
            <a:off x="5527675" y="4280787"/>
            <a:ext cx="165100" cy="123825"/>
          </a:xfrm>
          <a:custGeom>
            <a:avLst/>
            <a:gdLst>
              <a:gd name="connsiteX0" fmla="*/ 47855 w 163601"/>
              <a:gd name="connsiteY0" fmla="*/ 81023 h 123464"/>
              <a:gd name="connsiteX1" fmla="*/ 82579 w 163601"/>
              <a:gd name="connsiteY1" fmla="*/ 57874 h 123464"/>
              <a:gd name="connsiteX2" fmla="*/ 105728 w 163601"/>
              <a:gd name="connsiteY2" fmla="*/ 23150 h 123464"/>
              <a:gd name="connsiteX3" fmla="*/ 140452 w 163601"/>
              <a:gd name="connsiteY3" fmla="*/ 69448 h 123464"/>
              <a:gd name="connsiteX4" fmla="*/ 163601 w 163601"/>
              <a:gd name="connsiteY4" fmla="*/ 92598 h 123464"/>
              <a:gd name="connsiteX5" fmla="*/ 128877 w 163601"/>
              <a:gd name="connsiteY5" fmla="*/ 81023 h 123464"/>
              <a:gd name="connsiteX6" fmla="*/ 82579 w 163601"/>
              <a:gd name="connsiteY6" fmla="*/ 46299 h 123464"/>
              <a:gd name="connsiteX7" fmla="*/ 36280 w 163601"/>
              <a:gd name="connsiteY7" fmla="*/ 0 h 123464"/>
              <a:gd name="connsiteX8" fmla="*/ 24705 w 163601"/>
              <a:gd name="connsiteY8" fmla="*/ 104173 h 123464"/>
              <a:gd name="connsiteX9" fmla="*/ 82579 w 163601"/>
              <a:gd name="connsiteY9" fmla="*/ 46299 h 123464"/>
              <a:gd name="connsiteX10" fmla="*/ 152027 w 163601"/>
              <a:gd name="connsiteY10" fmla="*/ 23150 h 12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601" h="123464">
                <a:moveTo>
                  <a:pt x="47855" y="81023"/>
                </a:moveTo>
                <a:cubicBezTo>
                  <a:pt x="59430" y="73307"/>
                  <a:pt x="72742" y="67711"/>
                  <a:pt x="82579" y="57874"/>
                </a:cubicBezTo>
                <a:cubicBezTo>
                  <a:pt x="92416" y="48037"/>
                  <a:pt x="92087" y="20422"/>
                  <a:pt x="105728" y="23150"/>
                </a:cubicBezTo>
                <a:cubicBezTo>
                  <a:pt x="124644" y="26933"/>
                  <a:pt x="128102" y="54628"/>
                  <a:pt x="140452" y="69448"/>
                </a:cubicBezTo>
                <a:cubicBezTo>
                  <a:pt x="147438" y="77831"/>
                  <a:pt x="155885" y="84881"/>
                  <a:pt x="163601" y="92598"/>
                </a:cubicBezTo>
                <a:lnTo>
                  <a:pt x="128877" y="81023"/>
                </a:lnTo>
                <a:cubicBezTo>
                  <a:pt x="113444" y="69448"/>
                  <a:pt x="97097" y="59002"/>
                  <a:pt x="82579" y="46299"/>
                </a:cubicBezTo>
                <a:cubicBezTo>
                  <a:pt x="66154" y="31927"/>
                  <a:pt x="36280" y="0"/>
                  <a:pt x="36280" y="0"/>
                </a:cubicBezTo>
                <a:cubicBezTo>
                  <a:pt x="32422" y="34724"/>
                  <a:pt x="0" y="79468"/>
                  <a:pt x="24705" y="104173"/>
                </a:cubicBezTo>
                <a:cubicBezTo>
                  <a:pt x="43996" y="123464"/>
                  <a:pt x="56697" y="54926"/>
                  <a:pt x="82579" y="46299"/>
                </a:cubicBezTo>
                <a:lnTo>
                  <a:pt x="152027" y="23150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5" name="Freeform 64"/>
          <p:cNvSpPr/>
          <p:nvPr/>
        </p:nvSpPr>
        <p:spPr>
          <a:xfrm>
            <a:off x="9118600" y="4134737"/>
            <a:ext cx="165100" cy="123825"/>
          </a:xfrm>
          <a:custGeom>
            <a:avLst/>
            <a:gdLst>
              <a:gd name="connsiteX0" fmla="*/ 47855 w 163601"/>
              <a:gd name="connsiteY0" fmla="*/ 81023 h 123464"/>
              <a:gd name="connsiteX1" fmla="*/ 82579 w 163601"/>
              <a:gd name="connsiteY1" fmla="*/ 57874 h 123464"/>
              <a:gd name="connsiteX2" fmla="*/ 105728 w 163601"/>
              <a:gd name="connsiteY2" fmla="*/ 23150 h 123464"/>
              <a:gd name="connsiteX3" fmla="*/ 140452 w 163601"/>
              <a:gd name="connsiteY3" fmla="*/ 69448 h 123464"/>
              <a:gd name="connsiteX4" fmla="*/ 163601 w 163601"/>
              <a:gd name="connsiteY4" fmla="*/ 92598 h 123464"/>
              <a:gd name="connsiteX5" fmla="*/ 128877 w 163601"/>
              <a:gd name="connsiteY5" fmla="*/ 81023 h 123464"/>
              <a:gd name="connsiteX6" fmla="*/ 82579 w 163601"/>
              <a:gd name="connsiteY6" fmla="*/ 46299 h 123464"/>
              <a:gd name="connsiteX7" fmla="*/ 36280 w 163601"/>
              <a:gd name="connsiteY7" fmla="*/ 0 h 123464"/>
              <a:gd name="connsiteX8" fmla="*/ 24705 w 163601"/>
              <a:gd name="connsiteY8" fmla="*/ 104173 h 123464"/>
              <a:gd name="connsiteX9" fmla="*/ 82579 w 163601"/>
              <a:gd name="connsiteY9" fmla="*/ 46299 h 123464"/>
              <a:gd name="connsiteX10" fmla="*/ 152027 w 163601"/>
              <a:gd name="connsiteY10" fmla="*/ 23150 h 12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601" h="123464">
                <a:moveTo>
                  <a:pt x="47855" y="81023"/>
                </a:moveTo>
                <a:cubicBezTo>
                  <a:pt x="59430" y="73307"/>
                  <a:pt x="72742" y="67711"/>
                  <a:pt x="82579" y="57874"/>
                </a:cubicBezTo>
                <a:cubicBezTo>
                  <a:pt x="92416" y="48037"/>
                  <a:pt x="92087" y="20422"/>
                  <a:pt x="105728" y="23150"/>
                </a:cubicBezTo>
                <a:cubicBezTo>
                  <a:pt x="124644" y="26933"/>
                  <a:pt x="128102" y="54628"/>
                  <a:pt x="140452" y="69448"/>
                </a:cubicBezTo>
                <a:cubicBezTo>
                  <a:pt x="147438" y="77831"/>
                  <a:pt x="155885" y="84881"/>
                  <a:pt x="163601" y="92598"/>
                </a:cubicBezTo>
                <a:lnTo>
                  <a:pt x="128877" y="81023"/>
                </a:lnTo>
                <a:cubicBezTo>
                  <a:pt x="113444" y="69448"/>
                  <a:pt x="97097" y="59002"/>
                  <a:pt x="82579" y="46299"/>
                </a:cubicBezTo>
                <a:cubicBezTo>
                  <a:pt x="66154" y="31927"/>
                  <a:pt x="36280" y="0"/>
                  <a:pt x="36280" y="0"/>
                </a:cubicBezTo>
                <a:cubicBezTo>
                  <a:pt x="32422" y="34724"/>
                  <a:pt x="0" y="79468"/>
                  <a:pt x="24705" y="104173"/>
                </a:cubicBezTo>
                <a:cubicBezTo>
                  <a:pt x="43996" y="123464"/>
                  <a:pt x="56697" y="54926"/>
                  <a:pt x="82579" y="46299"/>
                </a:cubicBezTo>
                <a:lnTo>
                  <a:pt x="152027" y="23150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6" name="Freeform 65"/>
          <p:cNvSpPr/>
          <p:nvPr/>
        </p:nvSpPr>
        <p:spPr>
          <a:xfrm>
            <a:off x="9645650" y="4072824"/>
            <a:ext cx="165100" cy="123825"/>
          </a:xfrm>
          <a:custGeom>
            <a:avLst/>
            <a:gdLst>
              <a:gd name="connsiteX0" fmla="*/ 47855 w 163601"/>
              <a:gd name="connsiteY0" fmla="*/ 81023 h 123464"/>
              <a:gd name="connsiteX1" fmla="*/ 82579 w 163601"/>
              <a:gd name="connsiteY1" fmla="*/ 57874 h 123464"/>
              <a:gd name="connsiteX2" fmla="*/ 105728 w 163601"/>
              <a:gd name="connsiteY2" fmla="*/ 23150 h 123464"/>
              <a:gd name="connsiteX3" fmla="*/ 140452 w 163601"/>
              <a:gd name="connsiteY3" fmla="*/ 69448 h 123464"/>
              <a:gd name="connsiteX4" fmla="*/ 163601 w 163601"/>
              <a:gd name="connsiteY4" fmla="*/ 92598 h 123464"/>
              <a:gd name="connsiteX5" fmla="*/ 128877 w 163601"/>
              <a:gd name="connsiteY5" fmla="*/ 81023 h 123464"/>
              <a:gd name="connsiteX6" fmla="*/ 82579 w 163601"/>
              <a:gd name="connsiteY6" fmla="*/ 46299 h 123464"/>
              <a:gd name="connsiteX7" fmla="*/ 36280 w 163601"/>
              <a:gd name="connsiteY7" fmla="*/ 0 h 123464"/>
              <a:gd name="connsiteX8" fmla="*/ 24705 w 163601"/>
              <a:gd name="connsiteY8" fmla="*/ 104173 h 123464"/>
              <a:gd name="connsiteX9" fmla="*/ 82579 w 163601"/>
              <a:gd name="connsiteY9" fmla="*/ 46299 h 123464"/>
              <a:gd name="connsiteX10" fmla="*/ 152027 w 163601"/>
              <a:gd name="connsiteY10" fmla="*/ 23150 h 12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601" h="123464">
                <a:moveTo>
                  <a:pt x="47855" y="81023"/>
                </a:moveTo>
                <a:cubicBezTo>
                  <a:pt x="59430" y="73307"/>
                  <a:pt x="72742" y="67711"/>
                  <a:pt x="82579" y="57874"/>
                </a:cubicBezTo>
                <a:cubicBezTo>
                  <a:pt x="92416" y="48037"/>
                  <a:pt x="92087" y="20422"/>
                  <a:pt x="105728" y="23150"/>
                </a:cubicBezTo>
                <a:cubicBezTo>
                  <a:pt x="124644" y="26933"/>
                  <a:pt x="128102" y="54628"/>
                  <a:pt x="140452" y="69448"/>
                </a:cubicBezTo>
                <a:cubicBezTo>
                  <a:pt x="147438" y="77831"/>
                  <a:pt x="155885" y="84881"/>
                  <a:pt x="163601" y="92598"/>
                </a:cubicBezTo>
                <a:lnTo>
                  <a:pt x="128877" y="81023"/>
                </a:lnTo>
                <a:cubicBezTo>
                  <a:pt x="113444" y="69448"/>
                  <a:pt x="97097" y="59002"/>
                  <a:pt x="82579" y="46299"/>
                </a:cubicBezTo>
                <a:cubicBezTo>
                  <a:pt x="66154" y="31927"/>
                  <a:pt x="36280" y="0"/>
                  <a:pt x="36280" y="0"/>
                </a:cubicBezTo>
                <a:cubicBezTo>
                  <a:pt x="32422" y="34724"/>
                  <a:pt x="0" y="79468"/>
                  <a:pt x="24705" y="104173"/>
                </a:cubicBezTo>
                <a:cubicBezTo>
                  <a:pt x="43996" y="123464"/>
                  <a:pt x="56697" y="54926"/>
                  <a:pt x="82579" y="46299"/>
                </a:cubicBezTo>
                <a:lnTo>
                  <a:pt x="152027" y="23150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7" name="Freeform 66"/>
          <p:cNvSpPr/>
          <p:nvPr/>
        </p:nvSpPr>
        <p:spPr>
          <a:xfrm>
            <a:off x="10255250" y="4158549"/>
            <a:ext cx="165100" cy="122238"/>
          </a:xfrm>
          <a:custGeom>
            <a:avLst/>
            <a:gdLst>
              <a:gd name="connsiteX0" fmla="*/ 47855 w 163601"/>
              <a:gd name="connsiteY0" fmla="*/ 81023 h 123464"/>
              <a:gd name="connsiteX1" fmla="*/ 82579 w 163601"/>
              <a:gd name="connsiteY1" fmla="*/ 57874 h 123464"/>
              <a:gd name="connsiteX2" fmla="*/ 105728 w 163601"/>
              <a:gd name="connsiteY2" fmla="*/ 23150 h 123464"/>
              <a:gd name="connsiteX3" fmla="*/ 140452 w 163601"/>
              <a:gd name="connsiteY3" fmla="*/ 69448 h 123464"/>
              <a:gd name="connsiteX4" fmla="*/ 163601 w 163601"/>
              <a:gd name="connsiteY4" fmla="*/ 92598 h 123464"/>
              <a:gd name="connsiteX5" fmla="*/ 128877 w 163601"/>
              <a:gd name="connsiteY5" fmla="*/ 81023 h 123464"/>
              <a:gd name="connsiteX6" fmla="*/ 82579 w 163601"/>
              <a:gd name="connsiteY6" fmla="*/ 46299 h 123464"/>
              <a:gd name="connsiteX7" fmla="*/ 36280 w 163601"/>
              <a:gd name="connsiteY7" fmla="*/ 0 h 123464"/>
              <a:gd name="connsiteX8" fmla="*/ 24705 w 163601"/>
              <a:gd name="connsiteY8" fmla="*/ 104173 h 123464"/>
              <a:gd name="connsiteX9" fmla="*/ 82579 w 163601"/>
              <a:gd name="connsiteY9" fmla="*/ 46299 h 123464"/>
              <a:gd name="connsiteX10" fmla="*/ 152027 w 163601"/>
              <a:gd name="connsiteY10" fmla="*/ 23150 h 12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601" h="123464">
                <a:moveTo>
                  <a:pt x="47855" y="81023"/>
                </a:moveTo>
                <a:cubicBezTo>
                  <a:pt x="59430" y="73307"/>
                  <a:pt x="72742" y="67711"/>
                  <a:pt x="82579" y="57874"/>
                </a:cubicBezTo>
                <a:cubicBezTo>
                  <a:pt x="92416" y="48037"/>
                  <a:pt x="92087" y="20422"/>
                  <a:pt x="105728" y="23150"/>
                </a:cubicBezTo>
                <a:cubicBezTo>
                  <a:pt x="124644" y="26933"/>
                  <a:pt x="128102" y="54628"/>
                  <a:pt x="140452" y="69448"/>
                </a:cubicBezTo>
                <a:cubicBezTo>
                  <a:pt x="147438" y="77831"/>
                  <a:pt x="155885" y="84881"/>
                  <a:pt x="163601" y="92598"/>
                </a:cubicBezTo>
                <a:lnTo>
                  <a:pt x="128877" y="81023"/>
                </a:lnTo>
                <a:cubicBezTo>
                  <a:pt x="113444" y="69448"/>
                  <a:pt x="97097" y="59002"/>
                  <a:pt x="82579" y="46299"/>
                </a:cubicBezTo>
                <a:cubicBezTo>
                  <a:pt x="66154" y="31927"/>
                  <a:pt x="36280" y="0"/>
                  <a:pt x="36280" y="0"/>
                </a:cubicBezTo>
                <a:cubicBezTo>
                  <a:pt x="32422" y="34724"/>
                  <a:pt x="0" y="79468"/>
                  <a:pt x="24705" y="104173"/>
                </a:cubicBezTo>
                <a:cubicBezTo>
                  <a:pt x="43996" y="123464"/>
                  <a:pt x="56697" y="54926"/>
                  <a:pt x="82579" y="46299"/>
                </a:cubicBezTo>
                <a:lnTo>
                  <a:pt x="152027" y="23150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8" name="Freeform 67"/>
          <p:cNvSpPr/>
          <p:nvPr/>
        </p:nvSpPr>
        <p:spPr>
          <a:xfrm>
            <a:off x="10712450" y="4134737"/>
            <a:ext cx="161925" cy="123825"/>
          </a:xfrm>
          <a:custGeom>
            <a:avLst/>
            <a:gdLst>
              <a:gd name="connsiteX0" fmla="*/ 47855 w 163601"/>
              <a:gd name="connsiteY0" fmla="*/ 81023 h 123464"/>
              <a:gd name="connsiteX1" fmla="*/ 82579 w 163601"/>
              <a:gd name="connsiteY1" fmla="*/ 57874 h 123464"/>
              <a:gd name="connsiteX2" fmla="*/ 105728 w 163601"/>
              <a:gd name="connsiteY2" fmla="*/ 23150 h 123464"/>
              <a:gd name="connsiteX3" fmla="*/ 140452 w 163601"/>
              <a:gd name="connsiteY3" fmla="*/ 69448 h 123464"/>
              <a:gd name="connsiteX4" fmla="*/ 163601 w 163601"/>
              <a:gd name="connsiteY4" fmla="*/ 92598 h 123464"/>
              <a:gd name="connsiteX5" fmla="*/ 128877 w 163601"/>
              <a:gd name="connsiteY5" fmla="*/ 81023 h 123464"/>
              <a:gd name="connsiteX6" fmla="*/ 82579 w 163601"/>
              <a:gd name="connsiteY6" fmla="*/ 46299 h 123464"/>
              <a:gd name="connsiteX7" fmla="*/ 36280 w 163601"/>
              <a:gd name="connsiteY7" fmla="*/ 0 h 123464"/>
              <a:gd name="connsiteX8" fmla="*/ 24705 w 163601"/>
              <a:gd name="connsiteY8" fmla="*/ 104173 h 123464"/>
              <a:gd name="connsiteX9" fmla="*/ 82579 w 163601"/>
              <a:gd name="connsiteY9" fmla="*/ 46299 h 123464"/>
              <a:gd name="connsiteX10" fmla="*/ 152027 w 163601"/>
              <a:gd name="connsiteY10" fmla="*/ 23150 h 12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601" h="123464">
                <a:moveTo>
                  <a:pt x="47855" y="81023"/>
                </a:moveTo>
                <a:cubicBezTo>
                  <a:pt x="59430" y="73307"/>
                  <a:pt x="72742" y="67711"/>
                  <a:pt x="82579" y="57874"/>
                </a:cubicBezTo>
                <a:cubicBezTo>
                  <a:pt x="92416" y="48037"/>
                  <a:pt x="92087" y="20422"/>
                  <a:pt x="105728" y="23150"/>
                </a:cubicBezTo>
                <a:cubicBezTo>
                  <a:pt x="124644" y="26933"/>
                  <a:pt x="128102" y="54628"/>
                  <a:pt x="140452" y="69448"/>
                </a:cubicBezTo>
                <a:cubicBezTo>
                  <a:pt x="147438" y="77831"/>
                  <a:pt x="155885" y="84881"/>
                  <a:pt x="163601" y="92598"/>
                </a:cubicBezTo>
                <a:lnTo>
                  <a:pt x="128877" y="81023"/>
                </a:lnTo>
                <a:cubicBezTo>
                  <a:pt x="113444" y="69448"/>
                  <a:pt x="97097" y="59002"/>
                  <a:pt x="82579" y="46299"/>
                </a:cubicBezTo>
                <a:cubicBezTo>
                  <a:pt x="66154" y="31927"/>
                  <a:pt x="36280" y="0"/>
                  <a:pt x="36280" y="0"/>
                </a:cubicBezTo>
                <a:cubicBezTo>
                  <a:pt x="32422" y="34724"/>
                  <a:pt x="0" y="79468"/>
                  <a:pt x="24705" y="104173"/>
                </a:cubicBezTo>
                <a:cubicBezTo>
                  <a:pt x="43996" y="123464"/>
                  <a:pt x="56697" y="54926"/>
                  <a:pt x="82579" y="46299"/>
                </a:cubicBezTo>
                <a:lnTo>
                  <a:pt x="152027" y="23150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9" name="Freeform 68"/>
          <p:cNvSpPr/>
          <p:nvPr/>
        </p:nvSpPr>
        <p:spPr>
          <a:xfrm>
            <a:off x="11274425" y="3988687"/>
            <a:ext cx="161925" cy="123825"/>
          </a:xfrm>
          <a:custGeom>
            <a:avLst/>
            <a:gdLst>
              <a:gd name="connsiteX0" fmla="*/ 47855 w 163601"/>
              <a:gd name="connsiteY0" fmla="*/ 81023 h 123464"/>
              <a:gd name="connsiteX1" fmla="*/ 82579 w 163601"/>
              <a:gd name="connsiteY1" fmla="*/ 57874 h 123464"/>
              <a:gd name="connsiteX2" fmla="*/ 105728 w 163601"/>
              <a:gd name="connsiteY2" fmla="*/ 23150 h 123464"/>
              <a:gd name="connsiteX3" fmla="*/ 140452 w 163601"/>
              <a:gd name="connsiteY3" fmla="*/ 69448 h 123464"/>
              <a:gd name="connsiteX4" fmla="*/ 163601 w 163601"/>
              <a:gd name="connsiteY4" fmla="*/ 92598 h 123464"/>
              <a:gd name="connsiteX5" fmla="*/ 128877 w 163601"/>
              <a:gd name="connsiteY5" fmla="*/ 81023 h 123464"/>
              <a:gd name="connsiteX6" fmla="*/ 82579 w 163601"/>
              <a:gd name="connsiteY6" fmla="*/ 46299 h 123464"/>
              <a:gd name="connsiteX7" fmla="*/ 36280 w 163601"/>
              <a:gd name="connsiteY7" fmla="*/ 0 h 123464"/>
              <a:gd name="connsiteX8" fmla="*/ 24705 w 163601"/>
              <a:gd name="connsiteY8" fmla="*/ 104173 h 123464"/>
              <a:gd name="connsiteX9" fmla="*/ 82579 w 163601"/>
              <a:gd name="connsiteY9" fmla="*/ 46299 h 123464"/>
              <a:gd name="connsiteX10" fmla="*/ 152027 w 163601"/>
              <a:gd name="connsiteY10" fmla="*/ 23150 h 12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601" h="123464">
                <a:moveTo>
                  <a:pt x="47855" y="81023"/>
                </a:moveTo>
                <a:cubicBezTo>
                  <a:pt x="59430" y="73307"/>
                  <a:pt x="72742" y="67711"/>
                  <a:pt x="82579" y="57874"/>
                </a:cubicBezTo>
                <a:cubicBezTo>
                  <a:pt x="92416" y="48037"/>
                  <a:pt x="92087" y="20422"/>
                  <a:pt x="105728" y="23150"/>
                </a:cubicBezTo>
                <a:cubicBezTo>
                  <a:pt x="124644" y="26933"/>
                  <a:pt x="128102" y="54628"/>
                  <a:pt x="140452" y="69448"/>
                </a:cubicBezTo>
                <a:cubicBezTo>
                  <a:pt x="147438" y="77831"/>
                  <a:pt x="155885" y="84881"/>
                  <a:pt x="163601" y="92598"/>
                </a:cubicBezTo>
                <a:lnTo>
                  <a:pt x="128877" y="81023"/>
                </a:lnTo>
                <a:cubicBezTo>
                  <a:pt x="113444" y="69448"/>
                  <a:pt x="97097" y="59002"/>
                  <a:pt x="82579" y="46299"/>
                </a:cubicBezTo>
                <a:cubicBezTo>
                  <a:pt x="66154" y="31927"/>
                  <a:pt x="36280" y="0"/>
                  <a:pt x="36280" y="0"/>
                </a:cubicBezTo>
                <a:cubicBezTo>
                  <a:pt x="32422" y="34724"/>
                  <a:pt x="0" y="79468"/>
                  <a:pt x="24705" y="104173"/>
                </a:cubicBezTo>
                <a:cubicBezTo>
                  <a:pt x="43996" y="123464"/>
                  <a:pt x="56697" y="54926"/>
                  <a:pt x="82579" y="46299"/>
                </a:cubicBezTo>
                <a:lnTo>
                  <a:pt x="152027" y="23150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0" name="Rectangle 94"/>
          <p:cNvSpPr>
            <a:spLocks noChangeArrowheads="1"/>
          </p:cNvSpPr>
          <p:nvPr/>
        </p:nvSpPr>
        <p:spPr bwMode="auto">
          <a:xfrm>
            <a:off x="5972175" y="5168199"/>
            <a:ext cx="185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(Rabbit) </a:t>
            </a:r>
            <a:r>
              <a:rPr lang="en-US" altLang="en-US" sz="1800" b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-VWF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71" name="Rectangle 95"/>
          <p:cNvSpPr>
            <a:spLocks noChangeArrowheads="1"/>
          </p:cNvSpPr>
          <p:nvPr/>
        </p:nvSpPr>
        <p:spPr bwMode="auto">
          <a:xfrm>
            <a:off x="7146925" y="3928362"/>
            <a:ext cx="66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FVIII</a:t>
            </a:r>
            <a:endParaRPr lang="en-AU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0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/>
              <a:t>Measurement of VWF </a:t>
            </a:r>
            <a:r>
              <a:rPr lang="en-US" altLang="en-US" sz="2800" dirty="0" smtClean="0"/>
              <a:t>FVIII </a:t>
            </a:r>
            <a:r>
              <a:rPr lang="en-US" altLang="en-US" sz="2800" dirty="0"/>
              <a:t>binding (2N VWD identification)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63352" y="1268760"/>
            <a:ext cx="1137726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Findings </a:t>
            </a:r>
            <a:r>
              <a:rPr lang="en-US" altLang="en-US" sz="2400" dirty="0"/>
              <a:t>compared to those of parallel 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 assay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 Proportion of FVIII bound to VWF (VWF:FVIIIB) compared to amount of VWF bound in 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 assay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 Normal VWF:FVIIIB = &gt;0.7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 Values close to 0.5 suggest heterozygous 2N VWD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 Values &lt;0.2 suggest homozygous or double heterozygous 2N VWD or heterozygous 2N VWD with a second ‘null’ allele for VWF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 Only performed by ~5% of RCPA QAP enrolled VWF test labs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9536" y="5519990"/>
            <a:ext cx="10153128" cy="28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Mohammed S, Favaloro EJ. Laboratory Testing for von Willebrand Factor: Factor VIII Binding (for 2N VWD). Methods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Mol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Biol. 2017;1646:461-472.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2039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 smtClean="0"/>
              <a:t>Error rates in VWD ‘laboratory diagnosis’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7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24744"/>
            <a:ext cx="7141344" cy="46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8184232" y="5157192"/>
            <a:ext cx="32273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+mn-lt"/>
              </a:rPr>
              <a:t>Favaloro </a:t>
            </a:r>
            <a:r>
              <a:rPr lang="en-US" sz="1200" dirty="0" smtClean="0">
                <a:latin typeface="+mn-lt"/>
              </a:rPr>
              <a:t>et al. </a:t>
            </a:r>
            <a:r>
              <a:rPr lang="en-US" sz="1200" dirty="0" err="1">
                <a:latin typeface="+mn-lt"/>
              </a:rPr>
              <a:t>Thromb</a:t>
            </a:r>
            <a:r>
              <a:rPr lang="en-US" sz="1200" dirty="0">
                <a:latin typeface="+mn-lt"/>
              </a:rPr>
              <a:t> Res 2014. 134(2):393-403</a:t>
            </a:r>
          </a:p>
          <a:p>
            <a:pPr eaLnBrk="1" hangingPunct="1">
              <a:defRPr/>
            </a:pPr>
            <a:r>
              <a:rPr lang="en-US" sz="1200" dirty="0">
                <a:latin typeface="+mn-lt"/>
              </a:rPr>
              <a:t>Favaloro. STH 2014. 40(5):551-70</a:t>
            </a:r>
            <a:endParaRPr lang="en-A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86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 smtClean="0"/>
              <a:t>Error rates in VWD ‘laboratory diagnosis’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7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517604"/>
            <a:ext cx="5982940" cy="39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3791744" y="5156122"/>
            <a:ext cx="32273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Favaloro et al. Thromb Res 2014. 134(2):393-403</a:t>
            </a:r>
          </a:p>
          <a:p>
            <a:pPr eaLnBrk="1" hangingPunct="1">
              <a:defRPr/>
            </a:pPr>
            <a:r>
              <a:rPr lang="en-US" sz="1200" dirty="0" smtClean="0">
                <a:latin typeface="+mn-lt"/>
              </a:rPr>
              <a:t>Favaloro</a:t>
            </a:r>
            <a:r>
              <a:rPr lang="en-US" sz="1200" dirty="0">
                <a:latin typeface="+mn-lt"/>
              </a:rPr>
              <a:t>. STH 2014. 40(5):551-70</a:t>
            </a:r>
            <a:endParaRPr lang="en-AU" sz="1200" dirty="0">
              <a:latin typeface="+mn-lt"/>
            </a:endParaRPr>
          </a:p>
        </p:txBody>
      </p:sp>
      <p:pic>
        <p:nvPicPr>
          <p:cNvPr id="7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699136"/>
            <a:ext cx="3870860" cy="347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1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 smtClean="0"/>
              <a:t>VWF Laboratory assay limitations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Content Placeholder 4" descr="RCPA QAP normal plasma update 2012.tif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736"/>
            <a:ext cx="5650149" cy="3859992"/>
          </a:xfr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3352" y="1280373"/>
            <a:ext cx="29516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0000"/>
                </a:solidFill>
                <a:latin typeface="Arial" panose="020B0604020202020204" pitchFamily="34" charset="0"/>
              </a:rPr>
              <a:t>Assay variability</a:t>
            </a:r>
            <a:endParaRPr lang="en-AU" altLang="en-US" sz="2600" dirty="0">
              <a:latin typeface="Arial" panose="020B0604020202020204" pitchFamily="34" charset="0"/>
            </a:endParaRPr>
          </a:p>
        </p:txBody>
      </p:sp>
      <p:pic>
        <p:nvPicPr>
          <p:cNvPr id="8" name="Content Placeholder 5" descr="RCPA QAP VWD 3 update 2012.tif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2024" y="1093778"/>
            <a:ext cx="5653644" cy="3777907"/>
          </a:xfr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672064" y="1246928"/>
            <a:ext cx="51519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0000"/>
                </a:solidFill>
                <a:latin typeface="Arial" panose="020B0604020202020204" pitchFamily="34" charset="0"/>
              </a:rPr>
              <a:t>Lower limit assay sensitivity</a:t>
            </a:r>
            <a:endParaRPr lang="en-AU" altLang="en-US" sz="2600" dirty="0">
              <a:latin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951984" y="1093778"/>
            <a:ext cx="0" cy="44954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96341" y="5143954"/>
            <a:ext cx="30237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smtClean="0"/>
              <a:t>Favaloro et al. Thromb Res 2014;134:393-403</a:t>
            </a:r>
            <a:endParaRPr lang="en-AU" sz="1200" dirty="0"/>
          </a:p>
        </p:txBody>
      </p:sp>
      <p:sp>
        <p:nvSpPr>
          <p:cNvPr id="10" name="Rectangle 9"/>
          <p:cNvSpPr/>
          <p:nvPr/>
        </p:nvSpPr>
        <p:spPr>
          <a:xfrm>
            <a:off x="8328248" y="5143954"/>
            <a:ext cx="2892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/>
              <a:t>Favaloro et al. Clin Lab </a:t>
            </a:r>
            <a:r>
              <a:rPr lang="en-AU" sz="1200" dirty="0" err="1"/>
              <a:t>Sci</a:t>
            </a:r>
            <a:r>
              <a:rPr lang="en-AU" sz="1200" dirty="0"/>
              <a:t> 2008;21:178-185</a:t>
            </a:r>
          </a:p>
        </p:txBody>
      </p:sp>
    </p:spTree>
    <p:extLst>
      <p:ext uri="{BB962C8B-B14F-4D97-AF65-F5344CB8AC3E}">
        <p14:creationId xmlns:p14="http://schemas.microsoft.com/office/powerpoint/2010/main" val="35319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 smtClean="0"/>
              <a:t>VWF Laboratory assay limitations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9376" y="1154127"/>
            <a:ext cx="352839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0000"/>
                </a:solidFill>
                <a:latin typeface="Arial" panose="020B0604020202020204" pitchFamily="34" charset="0"/>
              </a:rPr>
              <a:t>Discrimination of type 1 vs 2 VWD (RCPAQAP)</a:t>
            </a:r>
            <a:endParaRPr lang="en-AU" altLang="en-US" sz="2600" dirty="0">
              <a:latin typeface="Arial" panose="020B0604020202020204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29" y="1270417"/>
            <a:ext cx="4277841" cy="425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848534" y="1698577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Normal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samples</a:t>
            </a: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0362890" y="1283447"/>
            <a:ext cx="14970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VWF deficient samples (‘type 1 VWD’)</a:t>
            </a:r>
            <a:endParaRPr lang="en-AU" altLang="en-US" sz="1800" dirty="0"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459596" y="3706598"/>
            <a:ext cx="14970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HMW VWF deficient samples (‘type 2A VWD’)</a:t>
            </a:r>
            <a:endParaRPr lang="en-AU" altLang="en-US" sz="1800" dirty="0">
              <a:latin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0344471" y="3862855"/>
            <a:ext cx="14970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HMW VWF deficient samples (type 2B VWD)</a:t>
            </a:r>
            <a:endParaRPr lang="en-AU" altLang="en-US" sz="1800" dirty="0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7368" y="5339230"/>
            <a:ext cx="30237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smtClean="0"/>
              <a:t>Favaloro et al. Thromb Res 2014;134:393-403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9814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 smtClean="0"/>
              <a:t>What about VWF Multimer analysis?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53034" y="1176561"/>
            <a:ext cx="8456613" cy="46021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 dirty="0"/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1270522" y="1438498"/>
            <a:ext cx="1435100" cy="2851150"/>
            <a:chOff x="1132" y="848"/>
            <a:chExt cx="904" cy="1796"/>
          </a:xfrm>
        </p:grpSpPr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1544" y="1096"/>
              <a:ext cx="96" cy="1280"/>
              <a:chOff x="1544" y="1096"/>
              <a:chExt cx="96" cy="1280"/>
            </a:xfrm>
          </p:grpSpPr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1544" y="2264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544" y="1096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" name="Line 9"/>
              <p:cNvSpPr>
                <a:spLocks noChangeShapeType="1"/>
              </p:cNvSpPr>
              <p:nvPr/>
            </p:nvSpPr>
            <p:spPr bwMode="auto">
              <a:xfrm>
                <a:off x="1592" y="1144"/>
                <a:ext cx="1" cy="117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136" y="864"/>
              <a:ext cx="896" cy="240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1176" y="848"/>
              <a:ext cx="8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High Molecular</a:t>
              </a: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1240" y="968"/>
              <a:ext cx="6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Weight VWF</a:t>
              </a: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1132" y="860"/>
              <a:ext cx="904" cy="248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1136" y="2400"/>
              <a:ext cx="896" cy="240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1184" y="2384"/>
              <a:ext cx="7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Low Molecular</a:t>
              </a: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1240" y="2504"/>
              <a:ext cx="6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Weight VWF</a:t>
              </a: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1132" y="2396"/>
              <a:ext cx="904" cy="248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1136" y="1560"/>
              <a:ext cx="896" cy="360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1248" y="1544"/>
              <a:ext cx="67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Intermediate</a:t>
              </a: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1320" y="1664"/>
              <a:ext cx="5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Molecular</a:t>
              </a:r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1240" y="1784"/>
              <a:ext cx="6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Weight VWF</a:t>
              </a:r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1132" y="1556"/>
              <a:ext cx="904" cy="368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Group 168"/>
          <p:cNvGrpSpPr>
            <a:grpSpLocks/>
          </p:cNvGrpSpPr>
          <p:nvPr/>
        </p:nvGrpSpPr>
        <p:grpSpPr bwMode="auto">
          <a:xfrm>
            <a:off x="4866209" y="1501998"/>
            <a:ext cx="965200" cy="2806700"/>
            <a:chOff x="3016" y="872"/>
            <a:chExt cx="608" cy="1768"/>
          </a:xfrm>
        </p:grpSpPr>
        <p:sp>
          <p:nvSpPr>
            <p:cNvPr id="39" name="Rectangle 169"/>
            <p:cNvSpPr>
              <a:spLocks noChangeArrowheads="1"/>
            </p:cNvSpPr>
            <p:nvPr/>
          </p:nvSpPr>
          <p:spPr bwMode="auto">
            <a:xfrm>
              <a:off x="3016" y="872"/>
              <a:ext cx="592" cy="17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40" name="Picture 1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872"/>
              <a:ext cx="608" cy="17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171"/>
          <p:cNvGrpSpPr>
            <a:grpSpLocks/>
          </p:cNvGrpSpPr>
          <p:nvPr/>
        </p:nvGrpSpPr>
        <p:grpSpPr bwMode="auto">
          <a:xfrm>
            <a:off x="3137422" y="1476598"/>
            <a:ext cx="1346200" cy="2921000"/>
            <a:chOff x="2064" y="856"/>
            <a:chExt cx="848" cy="1840"/>
          </a:xfrm>
        </p:grpSpPr>
        <p:sp>
          <p:nvSpPr>
            <p:cNvPr id="42" name="Rectangle 172"/>
            <p:cNvSpPr>
              <a:spLocks noChangeArrowheads="1"/>
            </p:cNvSpPr>
            <p:nvPr/>
          </p:nvSpPr>
          <p:spPr bwMode="auto">
            <a:xfrm>
              <a:off x="2064" y="856"/>
              <a:ext cx="816" cy="17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43" name="Picture 1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56"/>
              <a:ext cx="848" cy="18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174"/>
          <p:cNvGrpSpPr>
            <a:grpSpLocks/>
          </p:cNvGrpSpPr>
          <p:nvPr/>
        </p:nvGrpSpPr>
        <p:grpSpPr bwMode="auto">
          <a:xfrm>
            <a:off x="2777059" y="4346798"/>
            <a:ext cx="1714500" cy="1239838"/>
            <a:chOff x="1768" y="3052"/>
            <a:chExt cx="1080" cy="781"/>
          </a:xfrm>
        </p:grpSpPr>
        <p:sp>
          <p:nvSpPr>
            <p:cNvPr id="45" name="Rectangle 175"/>
            <p:cNvSpPr>
              <a:spLocks noChangeArrowheads="1"/>
            </p:cNvSpPr>
            <p:nvPr/>
          </p:nvSpPr>
          <p:spPr bwMode="auto">
            <a:xfrm>
              <a:off x="2280" y="3284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Type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Rectangle 176"/>
            <p:cNvSpPr>
              <a:spLocks noChangeArrowheads="1"/>
            </p:cNvSpPr>
            <p:nvPr/>
          </p:nvSpPr>
          <p:spPr bwMode="auto">
            <a:xfrm>
              <a:off x="2352" y="3436"/>
              <a:ext cx="1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2B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Rectangle 177"/>
            <p:cNvSpPr>
              <a:spLocks noChangeArrowheads="1"/>
            </p:cNvSpPr>
            <p:nvPr/>
          </p:nvSpPr>
          <p:spPr bwMode="auto">
            <a:xfrm>
              <a:off x="2376" y="3660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Normal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Rectangle 178"/>
            <p:cNvSpPr>
              <a:spLocks noChangeArrowheads="1"/>
            </p:cNvSpPr>
            <p:nvPr/>
          </p:nvSpPr>
          <p:spPr bwMode="auto">
            <a:xfrm>
              <a:off x="1768" y="3660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Normal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9" name="Group 181"/>
            <p:cNvGrpSpPr>
              <a:grpSpLocks/>
            </p:cNvGrpSpPr>
            <p:nvPr/>
          </p:nvGrpSpPr>
          <p:grpSpPr bwMode="auto">
            <a:xfrm>
              <a:off x="2264" y="3052"/>
              <a:ext cx="96" cy="208"/>
              <a:chOff x="2312" y="2680"/>
              <a:chExt cx="96" cy="208"/>
            </a:xfrm>
          </p:grpSpPr>
          <p:sp>
            <p:nvSpPr>
              <p:cNvPr id="59" name="Freeform 180"/>
              <p:cNvSpPr>
                <a:spLocks/>
              </p:cNvSpPr>
              <p:nvPr/>
            </p:nvSpPr>
            <p:spPr bwMode="auto">
              <a:xfrm>
                <a:off x="2312" y="2680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0" name="Line 181"/>
              <p:cNvSpPr>
                <a:spLocks noChangeShapeType="1"/>
              </p:cNvSpPr>
              <p:nvPr/>
            </p:nvSpPr>
            <p:spPr bwMode="auto">
              <a:xfrm>
                <a:off x="2360" y="2728"/>
                <a:ext cx="1" cy="16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50" name="Group 182"/>
            <p:cNvGrpSpPr>
              <a:grpSpLocks/>
            </p:cNvGrpSpPr>
            <p:nvPr/>
          </p:nvGrpSpPr>
          <p:grpSpPr bwMode="auto">
            <a:xfrm>
              <a:off x="2056" y="3052"/>
              <a:ext cx="96" cy="608"/>
              <a:chOff x="2104" y="2680"/>
              <a:chExt cx="96" cy="608"/>
            </a:xfrm>
          </p:grpSpPr>
          <p:sp>
            <p:nvSpPr>
              <p:cNvPr id="57" name="Freeform 183"/>
              <p:cNvSpPr>
                <a:spLocks/>
              </p:cNvSpPr>
              <p:nvPr/>
            </p:nvSpPr>
            <p:spPr bwMode="auto">
              <a:xfrm>
                <a:off x="2104" y="2680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8" name="Line 184"/>
              <p:cNvSpPr>
                <a:spLocks noChangeShapeType="1"/>
              </p:cNvSpPr>
              <p:nvPr/>
            </p:nvSpPr>
            <p:spPr bwMode="auto">
              <a:xfrm>
                <a:off x="2152" y="2728"/>
                <a:ext cx="1" cy="56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51" name="Group 185"/>
            <p:cNvGrpSpPr>
              <a:grpSpLocks/>
            </p:cNvGrpSpPr>
            <p:nvPr/>
          </p:nvGrpSpPr>
          <p:grpSpPr bwMode="auto">
            <a:xfrm>
              <a:off x="2472" y="3052"/>
              <a:ext cx="96" cy="208"/>
              <a:chOff x="2520" y="2680"/>
              <a:chExt cx="96" cy="208"/>
            </a:xfrm>
          </p:grpSpPr>
          <p:sp>
            <p:nvSpPr>
              <p:cNvPr id="55" name="Freeform 186"/>
              <p:cNvSpPr>
                <a:spLocks/>
              </p:cNvSpPr>
              <p:nvPr/>
            </p:nvSpPr>
            <p:spPr bwMode="auto">
              <a:xfrm>
                <a:off x="2520" y="2680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6" name="Line 187"/>
              <p:cNvSpPr>
                <a:spLocks noChangeShapeType="1"/>
              </p:cNvSpPr>
              <p:nvPr/>
            </p:nvSpPr>
            <p:spPr bwMode="auto">
              <a:xfrm>
                <a:off x="2568" y="2728"/>
                <a:ext cx="1" cy="16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52" name="Group 188"/>
            <p:cNvGrpSpPr>
              <a:grpSpLocks/>
            </p:cNvGrpSpPr>
            <p:nvPr/>
          </p:nvGrpSpPr>
          <p:grpSpPr bwMode="auto">
            <a:xfrm>
              <a:off x="2704" y="3052"/>
              <a:ext cx="96" cy="600"/>
              <a:chOff x="2752" y="2680"/>
              <a:chExt cx="96" cy="600"/>
            </a:xfrm>
          </p:grpSpPr>
          <p:sp>
            <p:nvSpPr>
              <p:cNvPr id="53" name="Freeform 189"/>
              <p:cNvSpPr>
                <a:spLocks/>
              </p:cNvSpPr>
              <p:nvPr/>
            </p:nvSpPr>
            <p:spPr bwMode="auto">
              <a:xfrm>
                <a:off x="2752" y="2680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4" name="Line 190"/>
              <p:cNvSpPr>
                <a:spLocks noChangeShapeType="1"/>
              </p:cNvSpPr>
              <p:nvPr/>
            </p:nvSpPr>
            <p:spPr bwMode="auto">
              <a:xfrm>
                <a:off x="2800" y="2728"/>
                <a:ext cx="1" cy="55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61" name="Group 191"/>
          <p:cNvGrpSpPr>
            <a:grpSpLocks/>
          </p:cNvGrpSpPr>
          <p:nvPr/>
        </p:nvGrpSpPr>
        <p:grpSpPr bwMode="auto">
          <a:xfrm>
            <a:off x="4674122" y="4346798"/>
            <a:ext cx="1441450" cy="1239838"/>
            <a:chOff x="3709" y="3052"/>
            <a:chExt cx="908" cy="781"/>
          </a:xfrm>
        </p:grpSpPr>
        <p:sp>
          <p:nvSpPr>
            <p:cNvPr id="62" name="Rectangle 192"/>
            <p:cNvSpPr>
              <a:spLocks noChangeArrowheads="1"/>
            </p:cNvSpPr>
            <p:nvPr/>
          </p:nvSpPr>
          <p:spPr bwMode="auto">
            <a:xfrm>
              <a:off x="3709" y="3284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Type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Rectangle 193"/>
            <p:cNvSpPr>
              <a:spLocks noChangeArrowheads="1"/>
            </p:cNvSpPr>
            <p:nvPr/>
          </p:nvSpPr>
          <p:spPr bwMode="auto">
            <a:xfrm>
              <a:off x="3773" y="3436"/>
              <a:ext cx="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2A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Rectangle 194"/>
            <p:cNvSpPr>
              <a:spLocks noChangeArrowheads="1"/>
            </p:cNvSpPr>
            <p:nvPr/>
          </p:nvSpPr>
          <p:spPr bwMode="auto">
            <a:xfrm>
              <a:off x="4253" y="3284"/>
              <a:ext cx="26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Mild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Rectangle 195"/>
            <p:cNvSpPr>
              <a:spLocks noChangeArrowheads="1"/>
            </p:cNvSpPr>
            <p:nvPr/>
          </p:nvSpPr>
          <p:spPr bwMode="auto">
            <a:xfrm>
              <a:off x="4181" y="3436"/>
              <a:ext cx="4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Type 1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Rectangle 196"/>
            <p:cNvSpPr>
              <a:spLocks noChangeArrowheads="1"/>
            </p:cNvSpPr>
            <p:nvPr/>
          </p:nvSpPr>
          <p:spPr bwMode="auto">
            <a:xfrm>
              <a:off x="3853" y="3660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Normal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7" name="Group 199"/>
            <p:cNvGrpSpPr>
              <a:grpSpLocks/>
            </p:cNvGrpSpPr>
            <p:nvPr/>
          </p:nvGrpSpPr>
          <p:grpSpPr bwMode="auto">
            <a:xfrm>
              <a:off x="3861" y="3052"/>
              <a:ext cx="96" cy="208"/>
              <a:chOff x="3040" y="2680"/>
              <a:chExt cx="96" cy="208"/>
            </a:xfrm>
          </p:grpSpPr>
          <p:sp>
            <p:nvSpPr>
              <p:cNvPr id="74" name="Freeform 198"/>
              <p:cNvSpPr>
                <a:spLocks/>
              </p:cNvSpPr>
              <p:nvPr/>
            </p:nvSpPr>
            <p:spPr bwMode="auto">
              <a:xfrm>
                <a:off x="3040" y="2680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" name="Line 199"/>
              <p:cNvSpPr>
                <a:spLocks noChangeShapeType="1"/>
              </p:cNvSpPr>
              <p:nvPr/>
            </p:nvSpPr>
            <p:spPr bwMode="auto">
              <a:xfrm>
                <a:off x="3088" y="2728"/>
                <a:ext cx="1" cy="16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68" name="Group 200"/>
            <p:cNvGrpSpPr>
              <a:grpSpLocks/>
            </p:cNvGrpSpPr>
            <p:nvPr/>
          </p:nvGrpSpPr>
          <p:grpSpPr bwMode="auto">
            <a:xfrm>
              <a:off x="4293" y="3052"/>
              <a:ext cx="96" cy="208"/>
              <a:chOff x="3472" y="2680"/>
              <a:chExt cx="96" cy="208"/>
            </a:xfrm>
          </p:grpSpPr>
          <p:sp>
            <p:nvSpPr>
              <p:cNvPr id="72" name="Freeform 201"/>
              <p:cNvSpPr>
                <a:spLocks/>
              </p:cNvSpPr>
              <p:nvPr/>
            </p:nvSpPr>
            <p:spPr bwMode="auto">
              <a:xfrm>
                <a:off x="3472" y="2680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3" name="Line 202"/>
              <p:cNvSpPr>
                <a:spLocks noChangeShapeType="1"/>
              </p:cNvSpPr>
              <p:nvPr/>
            </p:nvSpPr>
            <p:spPr bwMode="auto">
              <a:xfrm>
                <a:off x="3520" y="2728"/>
                <a:ext cx="1" cy="16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69" name="Group 203"/>
            <p:cNvGrpSpPr>
              <a:grpSpLocks/>
            </p:cNvGrpSpPr>
            <p:nvPr/>
          </p:nvGrpSpPr>
          <p:grpSpPr bwMode="auto">
            <a:xfrm>
              <a:off x="4077" y="3052"/>
              <a:ext cx="96" cy="600"/>
              <a:chOff x="3256" y="2680"/>
              <a:chExt cx="96" cy="600"/>
            </a:xfrm>
          </p:grpSpPr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3256" y="2680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1" name="Line 205"/>
              <p:cNvSpPr>
                <a:spLocks noChangeShapeType="1"/>
              </p:cNvSpPr>
              <p:nvPr/>
            </p:nvSpPr>
            <p:spPr bwMode="auto">
              <a:xfrm>
                <a:off x="3304" y="2728"/>
                <a:ext cx="1" cy="55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76" name="Rectangle 75"/>
          <p:cNvSpPr/>
          <p:nvPr/>
        </p:nvSpPr>
        <p:spPr>
          <a:xfrm>
            <a:off x="6115572" y="1457548"/>
            <a:ext cx="33940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AU" altLang="en-AU" dirty="0">
                <a:solidFill>
                  <a:srgbClr val="FFFF00"/>
                </a:solidFill>
                <a:latin typeface="+mn-lt"/>
              </a:rPr>
              <a:t>All </a:t>
            </a:r>
            <a:r>
              <a:rPr lang="en-AU" altLang="en-AU" dirty="0" err="1">
                <a:solidFill>
                  <a:srgbClr val="FFFF00"/>
                </a:solidFill>
                <a:latin typeface="+mn-lt"/>
              </a:rPr>
              <a:t>multimers</a:t>
            </a:r>
            <a:r>
              <a:rPr lang="en-AU" altLang="en-AU" dirty="0">
                <a:solidFill>
                  <a:srgbClr val="FFFF00"/>
                </a:solidFill>
                <a:latin typeface="+mn-lt"/>
              </a:rPr>
              <a:t> present = normal (i.e., not VWD), or 2N VWD or 2M VWD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AU" altLang="en-AU" dirty="0">
                <a:solidFill>
                  <a:srgbClr val="FFFF00"/>
                </a:solidFill>
                <a:latin typeface="+mn-lt"/>
              </a:rPr>
              <a:t>All </a:t>
            </a:r>
            <a:r>
              <a:rPr lang="en-AU" altLang="en-AU" dirty="0" err="1">
                <a:solidFill>
                  <a:srgbClr val="FFFF00"/>
                </a:solidFill>
                <a:latin typeface="+mn-lt"/>
              </a:rPr>
              <a:t>multimers</a:t>
            </a:r>
            <a:r>
              <a:rPr lang="en-AU" altLang="en-AU" dirty="0">
                <a:solidFill>
                  <a:srgbClr val="FFFF00"/>
                </a:solidFill>
                <a:latin typeface="+mn-lt"/>
              </a:rPr>
              <a:t> present but in lower intensity = type 1 VWD</a:t>
            </a:r>
            <a:r>
              <a:rPr lang="en-AU" dirty="0">
                <a:solidFill>
                  <a:srgbClr val="FFFF00"/>
                </a:solidFill>
                <a:latin typeface="+mn-lt"/>
              </a:rPr>
              <a:t> (or maybe specimen artefact)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AU" dirty="0">
                <a:solidFill>
                  <a:srgbClr val="FFFF00"/>
                </a:solidFill>
                <a:latin typeface="+mn-lt"/>
              </a:rPr>
              <a:t>Loss of HMW VWF = possible 2A or 2B/PT VWD (or maybe specimen artefact)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AU" dirty="0">
                <a:solidFill>
                  <a:srgbClr val="FFFF00"/>
                </a:solidFill>
                <a:latin typeface="+mn-lt"/>
              </a:rPr>
              <a:t>Loss of HMW &amp; IMW VWF = probable 2A (or maybe specimen artefact)</a:t>
            </a:r>
          </a:p>
        </p:txBody>
      </p:sp>
    </p:spTree>
    <p:extLst>
      <p:ext uri="{BB962C8B-B14F-4D97-AF65-F5344CB8AC3E}">
        <p14:creationId xmlns:p14="http://schemas.microsoft.com/office/powerpoint/2010/main" val="13680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Multimer analysis – the good, bad &amp; the ugly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77" name="Subtitle 2"/>
          <p:cNvSpPr txBox="1">
            <a:spLocks/>
          </p:cNvSpPr>
          <p:nvPr/>
        </p:nvSpPr>
        <p:spPr bwMode="auto">
          <a:xfrm>
            <a:off x="508495" y="1196752"/>
            <a:ext cx="9013825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Multimer </a:t>
            </a:r>
            <a:r>
              <a:rPr lang="en-US" altLang="en-US" sz="1600" dirty="0" smtClean="0"/>
              <a:t>analysis </a:t>
            </a:r>
            <a:r>
              <a:rPr lang="en-US" altLang="en-US" sz="1600" dirty="0"/>
              <a:t>is laborious and requires a high level of technical skill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Performing </a:t>
            </a:r>
            <a:r>
              <a:rPr lang="en-US" altLang="en-US" sz="1600" dirty="0" err="1"/>
              <a:t>multimers</a:t>
            </a:r>
            <a:r>
              <a:rPr lang="en-US" altLang="en-US" sz="1600" dirty="0"/>
              <a:t> on </a:t>
            </a:r>
            <a:r>
              <a:rPr lang="en-US" altLang="en-US" sz="1600" dirty="0" smtClean="0"/>
              <a:t>6-12x </a:t>
            </a:r>
            <a:r>
              <a:rPr lang="en-US" altLang="en-US" sz="1600" dirty="0"/>
              <a:t>samples may take several weeks of technical time.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Automated testing can perform ~36x samples for </a:t>
            </a:r>
            <a:r>
              <a:rPr lang="en-US" altLang="en-US" sz="1600" dirty="0" err="1"/>
              <a:t>VWF:Ag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VWF:RCo</a:t>
            </a:r>
            <a:r>
              <a:rPr lang="en-US" altLang="en-US" sz="1600" dirty="0"/>
              <a:t>, VWF:CB and FVIII:C in a single day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&lt;5% of VWF test labs perform multimer testing (2/56 labs in RCPA QAP) in Australasia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Perhaps 15-25% of labs perform multimer testing in Europe/North America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NASCOLA survey (Chandler WL, et al. Am J </a:t>
            </a:r>
            <a:r>
              <a:rPr lang="en-US" altLang="en-US" sz="1600" dirty="0" err="1"/>
              <a:t>Clin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Pathol</a:t>
            </a:r>
            <a:r>
              <a:rPr lang="en-US" altLang="en-US" sz="1600" dirty="0"/>
              <a:t>. 2011;135:862-869):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15% overall average error rate,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5% of labs reported loss of HMW VWF in normal samples,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18% reported loss of HMW VWF in type 1 VWD samples,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18% reported a normal multimer pattern in type 2 VWD.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ECAT survey (Meijer &amp; </a:t>
            </a:r>
            <a:r>
              <a:rPr lang="en-US" altLang="en-US" sz="1600" dirty="0" err="1"/>
              <a:t>Haverkate.Semin</a:t>
            </a:r>
            <a:r>
              <a:rPr lang="en-US" altLang="en-US" sz="1600" dirty="0"/>
              <a:t> Thromb Hemost. </a:t>
            </a:r>
            <a:r>
              <a:rPr lang="en-US" altLang="en-US" sz="1600" dirty="0" smtClean="0"/>
              <a:t>2006;32:485-491):</a:t>
            </a:r>
            <a:endParaRPr lang="en-US" altLang="en-US" sz="16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23% error rate for normal samples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up to 52% error rate in type 1 VWD</a:t>
            </a:r>
          </a:p>
        </p:txBody>
      </p:sp>
    </p:spTree>
    <p:extLst>
      <p:ext uri="{BB962C8B-B14F-4D97-AF65-F5344CB8AC3E}">
        <p14:creationId xmlns:p14="http://schemas.microsoft.com/office/powerpoint/2010/main" val="17500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 smtClean="0"/>
              <a:t>What about VWF Multimer analysis?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931988" y="-14288"/>
            <a:ext cx="7700962" cy="4873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9581" y="1126562"/>
            <a:ext cx="8239125" cy="4609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 dirty="0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479306" y="4834904"/>
            <a:ext cx="2859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AU" altLang="en-AU" sz="1200" b="1">
                <a:solidFill>
                  <a:srgbClr val="FFFF00"/>
                </a:solidFill>
                <a:latin typeface="Arial" panose="020B0604020202020204" pitchFamily="34" charset="0"/>
              </a:rPr>
              <a:t>Favaloro EJ, Sem Thromb Hemost, 2007; 33: 727-44</a:t>
            </a:r>
            <a:endParaRPr kumimoji="1" lang="en-AU" altLang="en-US" sz="1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82" name="Group 5"/>
          <p:cNvGrpSpPr>
            <a:grpSpLocks/>
          </p:cNvGrpSpPr>
          <p:nvPr/>
        </p:nvGrpSpPr>
        <p:grpSpPr bwMode="auto">
          <a:xfrm>
            <a:off x="191344" y="1288429"/>
            <a:ext cx="1435100" cy="2851150"/>
            <a:chOff x="1132" y="848"/>
            <a:chExt cx="904" cy="1796"/>
          </a:xfrm>
        </p:grpSpPr>
        <p:grpSp>
          <p:nvGrpSpPr>
            <p:cNvPr id="83" name="Group 8"/>
            <p:cNvGrpSpPr>
              <a:grpSpLocks/>
            </p:cNvGrpSpPr>
            <p:nvPr/>
          </p:nvGrpSpPr>
          <p:grpSpPr bwMode="auto">
            <a:xfrm>
              <a:off x="1544" y="1096"/>
              <a:ext cx="96" cy="1280"/>
              <a:chOff x="1544" y="1096"/>
              <a:chExt cx="96" cy="1280"/>
            </a:xfrm>
          </p:grpSpPr>
          <p:sp>
            <p:nvSpPr>
              <p:cNvPr id="97" name="Freeform 7"/>
              <p:cNvSpPr>
                <a:spLocks/>
              </p:cNvSpPr>
              <p:nvPr/>
            </p:nvSpPr>
            <p:spPr bwMode="auto">
              <a:xfrm>
                <a:off x="1544" y="2264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8" name="Freeform 8"/>
              <p:cNvSpPr>
                <a:spLocks/>
              </p:cNvSpPr>
              <p:nvPr/>
            </p:nvSpPr>
            <p:spPr bwMode="auto">
              <a:xfrm>
                <a:off x="1544" y="1096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>
                <a:off x="1592" y="1144"/>
                <a:ext cx="1" cy="117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84" name="Rectangle 10"/>
            <p:cNvSpPr>
              <a:spLocks noChangeArrowheads="1"/>
            </p:cNvSpPr>
            <p:nvPr/>
          </p:nvSpPr>
          <p:spPr bwMode="auto">
            <a:xfrm>
              <a:off x="1136" y="864"/>
              <a:ext cx="896" cy="240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Rectangle 11"/>
            <p:cNvSpPr>
              <a:spLocks noChangeArrowheads="1"/>
            </p:cNvSpPr>
            <p:nvPr/>
          </p:nvSpPr>
          <p:spPr bwMode="auto">
            <a:xfrm>
              <a:off x="1176" y="848"/>
              <a:ext cx="8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High Molecular</a:t>
              </a:r>
            </a:p>
          </p:txBody>
        </p:sp>
        <p:sp>
          <p:nvSpPr>
            <p:cNvPr id="86" name="Rectangle 12"/>
            <p:cNvSpPr>
              <a:spLocks noChangeArrowheads="1"/>
            </p:cNvSpPr>
            <p:nvPr/>
          </p:nvSpPr>
          <p:spPr bwMode="auto">
            <a:xfrm>
              <a:off x="1240" y="968"/>
              <a:ext cx="6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Weight VWF</a:t>
              </a:r>
            </a:p>
          </p:txBody>
        </p:sp>
        <p:sp>
          <p:nvSpPr>
            <p:cNvPr id="87" name="Rectangle 13"/>
            <p:cNvSpPr>
              <a:spLocks noChangeArrowheads="1"/>
            </p:cNvSpPr>
            <p:nvPr/>
          </p:nvSpPr>
          <p:spPr bwMode="auto">
            <a:xfrm>
              <a:off x="1132" y="860"/>
              <a:ext cx="904" cy="248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Rectangle 14"/>
            <p:cNvSpPr>
              <a:spLocks noChangeArrowheads="1"/>
            </p:cNvSpPr>
            <p:nvPr/>
          </p:nvSpPr>
          <p:spPr bwMode="auto">
            <a:xfrm>
              <a:off x="1136" y="2400"/>
              <a:ext cx="896" cy="240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Rectangle 15"/>
            <p:cNvSpPr>
              <a:spLocks noChangeArrowheads="1"/>
            </p:cNvSpPr>
            <p:nvPr/>
          </p:nvSpPr>
          <p:spPr bwMode="auto">
            <a:xfrm>
              <a:off x="1184" y="2384"/>
              <a:ext cx="7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Low Molecular</a:t>
              </a:r>
            </a:p>
          </p:txBody>
        </p:sp>
        <p:sp>
          <p:nvSpPr>
            <p:cNvPr id="90" name="Rectangle 16"/>
            <p:cNvSpPr>
              <a:spLocks noChangeArrowheads="1"/>
            </p:cNvSpPr>
            <p:nvPr/>
          </p:nvSpPr>
          <p:spPr bwMode="auto">
            <a:xfrm>
              <a:off x="1240" y="2504"/>
              <a:ext cx="6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Weight VWF</a:t>
              </a:r>
            </a:p>
          </p:txBody>
        </p:sp>
        <p:sp>
          <p:nvSpPr>
            <p:cNvPr id="91" name="Rectangle 17"/>
            <p:cNvSpPr>
              <a:spLocks noChangeArrowheads="1"/>
            </p:cNvSpPr>
            <p:nvPr/>
          </p:nvSpPr>
          <p:spPr bwMode="auto">
            <a:xfrm>
              <a:off x="1132" y="2396"/>
              <a:ext cx="904" cy="248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Rectangle 18"/>
            <p:cNvSpPr>
              <a:spLocks noChangeArrowheads="1"/>
            </p:cNvSpPr>
            <p:nvPr/>
          </p:nvSpPr>
          <p:spPr bwMode="auto">
            <a:xfrm>
              <a:off x="1136" y="1560"/>
              <a:ext cx="896" cy="360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Rectangle 19"/>
            <p:cNvSpPr>
              <a:spLocks noChangeArrowheads="1"/>
            </p:cNvSpPr>
            <p:nvPr/>
          </p:nvSpPr>
          <p:spPr bwMode="auto">
            <a:xfrm>
              <a:off x="1248" y="1544"/>
              <a:ext cx="67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Intermediate</a:t>
              </a:r>
            </a:p>
          </p:txBody>
        </p:sp>
        <p:sp>
          <p:nvSpPr>
            <p:cNvPr id="94" name="Rectangle 20"/>
            <p:cNvSpPr>
              <a:spLocks noChangeArrowheads="1"/>
            </p:cNvSpPr>
            <p:nvPr/>
          </p:nvSpPr>
          <p:spPr bwMode="auto">
            <a:xfrm>
              <a:off x="1320" y="1664"/>
              <a:ext cx="5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Molecular</a:t>
              </a:r>
            </a:p>
          </p:txBody>
        </p:sp>
        <p:sp>
          <p:nvSpPr>
            <p:cNvPr id="95" name="Rectangle 21"/>
            <p:cNvSpPr>
              <a:spLocks noChangeArrowheads="1"/>
            </p:cNvSpPr>
            <p:nvPr/>
          </p:nvSpPr>
          <p:spPr bwMode="auto">
            <a:xfrm>
              <a:off x="1240" y="1784"/>
              <a:ext cx="6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Weight VWF</a:t>
              </a:r>
            </a:p>
          </p:txBody>
        </p:sp>
        <p:sp>
          <p:nvSpPr>
            <p:cNvPr id="96" name="Rectangle 22"/>
            <p:cNvSpPr>
              <a:spLocks noChangeArrowheads="1"/>
            </p:cNvSpPr>
            <p:nvPr/>
          </p:nvSpPr>
          <p:spPr bwMode="auto">
            <a:xfrm>
              <a:off x="1132" y="1556"/>
              <a:ext cx="904" cy="368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0" name="Group 23"/>
          <p:cNvGrpSpPr>
            <a:grpSpLocks/>
          </p:cNvGrpSpPr>
          <p:nvPr/>
        </p:nvGrpSpPr>
        <p:grpSpPr bwMode="auto">
          <a:xfrm>
            <a:off x="4977656" y="1307479"/>
            <a:ext cx="825500" cy="2781300"/>
            <a:chOff x="4788" y="860"/>
            <a:chExt cx="520" cy="1752"/>
          </a:xfrm>
        </p:grpSpPr>
        <p:sp>
          <p:nvSpPr>
            <p:cNvPr id="101" name="Rectangle 24"/>
            <p:cNvSpPr>
              <a:spLocks noChangeArrowheads="1"/>
            </p:cNvSpPr>
            <p:nvPr/>
          </p:nvSpPr>
          <p:spPr bwMode="auto">
            <a:xfrm>
              <a:off x="4788" y="860"/>
              <a:ext cx="520" cy="175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2" name="Group 27"/>
            <p:cNvGrpSpPr>
              <a:grpSpLocks/>
            </p:cNvGrpSpPr>
            <p:nvPr/>
          </p:nvGrpSpPr>
          <p:grpSpPr bwMode="auto">
            <a:xfrm>
              <a:off x="4992" y="896"/>
              <a:ext cx="112" cy="1600"/>
              <a:chOff x="4992" y="896"/>
              <a:chExt cx="112" cy="1600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4992" y="896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5008" y="2384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9" name="Line 28"/>
              <p:cNvSpPr>
                <a:spLocks noChangeShapeType="1"/>
              </p:cNvSpPr>
              <p:nvPr/>
            </p:nvSpPr>
            <p:spPr bwMode="auto">
              <a:xfrm>
                <a:off x="5040" y="936"/>
                <a:ext cx="8" cy="151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103" name="Rectangle 29"/>
            <p:cNvSpPr>
              <a:spLocks noChangeArrowheads="1"/>
            </p:cNvSpPr>
            <p:nvPr/>
          </p:nvSpPr>
          <p:spPr bwMode="auto">
            <a:xfrm>
              <a:off x="4832" y="1608"/>
              <a:ext cx="432" cy="248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Rectangle 30"/>
            <p:cNvSpPr>
              <a:spLocks noChangeArrowheads="1"/>
            </p:cNvSpPr>
            <p:nvPr/>
          </p:nvSpPr>
          <p:spPr bwMode="auto">
            <a:xfrm>
              <a:off x="4896" y="1592"/>
              <a:ext cx="28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VWF:</a:t>
              </a:r>
            </a:p>
          </p:txBody>
        </p:sp>
        <p:sp>
          <p:nvSpPr>
            <p:cNvPr id="105" name="Rectangle 31"/>
            <p:cNvSpPr>
              <a:spLocks noChangeArrowheads="1"/>
            </p:cNvSpPr>
            <p:nvPr/>
          </p:nvSpPr>
          <p:spPr bwMode="auto">
            <a:xfrm>
              <a:off x="4976" y="1712"/>
              <a:ext cx="1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Ag</a:t>
              </a:r>
            </a:p>
          </p:txBody>
        </p:sp>
        <p:sp>
          <p:nvSpPr>
            <p:cNvPr id="106" name="Rectangle 32"/>
            <p:cNvSpPr>
              <a:spLocks noChangeArrowheads="1"/>
            </p:cNvSpPr>
            <p:nvPr/>
          </p:nvSpPr>
          <p:spPr bwMode="auto">
            <a:xfrm>
              <a:off x="4828" y="1604"/>
              <a:ext cx="440" cy="256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0" name="Group 33"/>
          <p:cNvGrpSpPr>
            <a:grpSpLocks/>
          </p:cNvGrpSpPr>
          <p:nvPr/>
        </p:nvGrpSpPr>
        <p:grpSpPr bwMode="auto">
          <a:xfrm>
            <a:off x="5946031" y="1301129"/>
            <a:ext cx="850900" cy="1663700"/>
            <a:chOff x="5296" y="1228"/>
            <a:chExt cx="536" cy="1048"/>
          </a:xfrm>
        </p:grpSpPr>
        <p:sp>
          <p:nvSpPr>
            <p:cNvPr id="111" name="Line 34"/>
            <p:cNvSpPr>
              <a:spLocks noChangeShapeType="1"/>
            </p:cNvSpPr>
            <p:nvPr/>
          </p:nvSpPr>
          <p:spPr bwMode="auto">
            <a:xfrm flipH="1">
              <a:off x="5304" y="1228"/>
              <a:ext cx="504" cy="1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2" name="Rectangle 35"/>
            <p:cNvSpPr>
              <a:spLocks noChangeArrowheads="1"/>
            </p:cNvSpPr>
            <p:nvPr/>
          </p:nvSpPr>
          <p:spPr bwMode="auto">
            <a:xfrm>
              <a:off x="5296" y="1228"/>
              <a:ext cx="536" cy="2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Rectangle 36"/>
            <p:cNvSpPr>
              <a:spLocks noChangeArrowheads="1"/>
            </p:cNvSpPr>
            <p:nvPr/>
          </p:nvSpPr>
          <p:spPr bwMode="auto">
            <a:xfrm>
              <a:off x="5296" y="1244"/>
              <a:ext cx="536" cy="2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Rectangle 37"/>
            <p:cNvSpPr>
              <a:spLocks noChangeArrowheads="1"/>
            </p:cNvSpPr>
            <p:nvPr/>
          </p:nvSpPr>
          <p:spPr bwMode="auto">
            <a:xfrm>
              <a:off x="5296" y="1260"/>
              <a:ext cx="536" cy="2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Rectangle 38"/>
            <p:cNvSpPr>
              <a:spLocks noChangeArrowheads="1"/>
            </p:cNvSpPr>
            <p:nvPr/>
          </p:nvSpPr>
          <p:spPr bwMode="auto">
            <a:xfrm>
              <a:off x="5296" y="1276"/>
              <a:ext cx="536" cy="24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Rectangle 39"/>
            <p:cNvSpPr>
              <a:spLocks noChangeArrowheads="1"/>
            </p:cNvSpPr>
            <p:nvPr/>
          </p:nvSpPr>
          <p:spPr bwMode="auto">
            <a:xfrm>
              <a:off x="5296" y="1292"/>
              <a:ext cx="536" cy="24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Rectangle 40"/>
            <p:cNvSpPr>
              <a:spLocks noChangeArrowheads="1"/>
            </p:cNvSpPr>
            <p:nvPr/>
          </p:nvSpPr>
          <p:spPr bwMode="auto">
            <a:xfrm>
              <a:off x="5296" y="1308"/>
              <a:ext cx="536" cy="24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Rectangle 41"/>
            <p:cNvSpPr>
              <a:spLocks noChangeArrowheads="1"/>
            </p:cNvSpPr>
            <p:nvPr/>
          </p:nvSpPr>
          <p:spPr bwMode="auto">
            <a:xfrm>
              <a:off x="5296" y="1324"/>
              <a:ext cx="536" cy="2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Rectangle 42"/>
            <p:cNvSpPr>
              <a:spLocks noChangeArrowheads="1"/>
            </p:cNvSpPr>
            <p:nvPr/>
          </p:nvSpPr>
          <p:spPr bwMode="auto">
            <a:xfrm>
              <a:off x="5296" y="1340"/>
              <a:ext cx="536" cy="2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Rectangle 43"/>
            <p:cNvSpPr>
              <a:spLocks noChangeArrowheads="1"/>
            </p:cNvSpPr>
            <p:nvPr/>
          </p:nvSpPr>
          <p:spPr bwMode="auto">
            <a:xfrm>
              <a:off x="5296" y="1356"/>
              <a:ext cx="536" cy="24"/>
            </a:xfrm>
            <a:prstGeom prst="rect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Rectangle 44"/>
            <p:cNvSpPr>
              <a:spLocks noChangeArrowheads="1"/>
            </p:cNvSpPr>
            <p:nvPr/>
          </p:nvSpPr>
          <p:spPr bwMode="auto">
            <a:xfrm>
              <a:off x="5296" y="1372"/>
              <a:ext cx="536" cy="24"/>
            </a:xfrm>
            <a:prstGeom prst="rect">
              <a:avLst/>
            </a:prstGeom>
            <a:blipFill dpi="0" rotWithShape="0">
              <a:blip r:embed="rId1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Rectangle 45"/>
            <p:cNvSpPr>
              <a:spLocks noChangeArrowheads="1"/>
            </p:cNvSpPr>
            <p:nvPr/>
          </p:nvSpPr>
          <p:spPr bwMode="auto">
            <a:xfrm>
              <a:off x="5296" y="1388"/>
              <a:ext cx="536" cy="24"/>
            </a:xfrm>
            <a:prstGeom prst="rect">
              <a:avLst/>
            </a:prstGeom>
            <a:blipFill dpi="0" rotWithShape="0">
              <a:blip r:embed="rId1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Rectangle 46"/>
            <p:cNvSpPr>
              <a:spLocks noChangeArrowheads="1"/>
            </p:cNvSpPr>
            <p:nvPr/>
          </p:nvSpPr>
          <p:spPr bwMode="auto">
            <a:xfrm>
              <a:off x="5296" y="1404"/>
              <a:ext cx="536" cy="24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Rectangle 47"/>
            <p:cNvSpPr>
              <a:spLocks noChangeArrowheads="1"/>
            </p:cNvSpPr>
            <p:nvPr/>
          </p:nvSpPr>
          <p:spPr bwMode="auto">
            <a:xfrm>
              <a:off x="5296" y="1420"/>
              <a:ext cx="536" cy="24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Rectangle 48"/>
            <p:cNvSpPr>
              <a:spLocks noChangeArrowheads="1"/>
            </p:cNvSpPr>
            <p:nvPr/>
          </p:nvSpPr>
          <p:spPr bwMode="auto">
            <a:xfrm>
              <a:off x="5296" y="1436"/>
              <a:ext cx="536" cy="24"/>
            </a:xfrm>
            <a:prstGeom prst="rect">
              <a:avLst/>
            </a:pr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Rectangle 49"/>
            <p:cNvSpPr>
              <a:spLocks noChangeArrowheads="1"/>
            </p:cNvSpPr>
            <p:nvPr/>
          </p:nvSpPr>
          <p:spPr bwMode="auto">
            <a:xfrm>
              <a:off x="5296" y="1452"/>
              <a:ext cx="536" cy="24"/>
            </a:xfrm>
            <a:prstGeom prst="rect">
              <a:avLst/>
            </a:pr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Rectangle 50"/>
            <p:cNvSpPr>
              <a:spLocks noChangeArrowheads="1"/>
            </p:cNvSpPr>
            <p:nvPr/>
          </p:nvSpPr>
          <p:spPr bwMode="auto">
            <a:xfrm>
              <a:off x="5296" y="1468"/>
              <a:ext cx="536" cy="24"/>
            </a:xfrm>
            <a:prstGeom prst="rect">
              <a:avLst/>
            </a:prstGeom>
            <a:blipFill dpi="0" rotWithShape="0">
              <a:blip r:embed="rId1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Rectangle 51"/>
            <p:cNvSpPr>
              <a:spLocks noChangeArrowheads="1"/>
            </p:cNvSpPr>
            <p:nvPr/>
          </p:nvSpPr>
          <p:spPr bwMode="auto">
            <a:xfrm>
              <a:off x="5296" y="1484"/>
              <a:ext cx="536" cy="24"/>
            </a:xfrm>
            <a:prstGeom prst="rect">
              <a:avLst/>
            </a:prstGeom>
            <a:blipFill dpi="0" rotWithShape="0">
              <a:blip r:embed="rId1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Rectangle 52"/>
            <p:cNvSpPr>
              <a:spLocks noChangeArrowheads="1"/>
            </p:cNvSpPr>
            <p:nvPr/>
          </p:nvSpPr>
          <p:spPr bwMode="auto">
            <a:xfrm>
              <a:off x="5296" y="1500"/>
              <a:ext cx="536" cy="24"/>
            </a:xfrm>
            <a:prstGeom prst="rect">
              <a:avLst/>
            </a:prstGeom>
            <a:blipFill dpi="0" rotWithShape="0">
              <a:blip r:embed="rId19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Rectangle 53"/>
            <p:cNvSpPr>
              <a:spLocks noChangeArrowheads="1"/>
            </p:cNvSpPr>
            <p:nvPr/>
          </p:nvSpPr>
          <p:spPr bwMode="auto">
            <a:xfrm>
              <a:off x="5296" y="1516"/>
              <a:ext cx="536" cy="24"/>
            </a:xfrm>
            <a:prstGeom prst="rect">
              <a:avLst/>
            </a:prstGeom>
            <a:blipFill dpi="0" rotWithShape="0">
              <a:blip r:embed="rId2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Rectangle 54"/>
            <p:cNvSpPr>
              <a:spLocks noChangeArrowheads="1"/>
            </p:cNvSpPr>
            <p:nvPr/>
          </p:nvSpPr>
          <p:spPr bwMode="auto">
            <a:xfrm>
              <a:off x="5296" y="1532"/>
              <a:ext cx="536" cy="24"/>
            </a:xfrm>
            <a:prstGeom prst="rect">
              <a:avLst/>
            </a:prstGeom>
            <a:blipFill dpi="0" rotWithShape="0">
              <a:blip r:embed="rId2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Rectangle 55"/>
            <p:cNvSpPr>
              <a:spLocks noChangeArrowheads="1"/>
            </p:cNvSpPr>
            <p:nvPr/>
          </p:nvSpPr>
          <p:spPr bwMode="auto">
            <a:xfrm>
              <a:off x="5296" y="1548"/>
              <a:ext cx="536" cy="24"/>
            </a:xfrm>
            <a:prstGeom prst="rect">
              <a:avLst/>
            </a:prstGeom>
            <a:blipFill dpi="0" rotWithShape="0">
              <a:blip r:embed="rId2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Rectangle 56"/>
            <p:cNvSpPr>
              <a:spLocks noChangeArrowheads="1"/>
            </p:cNvSpPr>
            <p:nvPr/>
          </p:nvSpPr>
          <p:spPr bwMode="auto">
            <a:xfrm>
              <a:off x="5296" y="1564"/>
              <a:ext cx="536" cy="24"/>
            </a:xfrm>
            <a:prstGeom prst="rect">
              <a:avLst/>
            </a:prstGeom>
            <a:blipFill dpi="0" rotWithShape="0">
              <a:blip r:embed="rId2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Rectangle 57"/>
            <p:cNvSpPr>
              <a:spLocks noChangeArrowheads="1"/>
            </p:cNvSpPr>
            <p:nvPr/>
          </p:nvSpPr>
          <p:spPr bwMode="auto">
            <a:xfrm>
              <a:off x="5296" y="1580"/>
              <a:ext cx="536" cy="24"/>
            </a:xfrm>
            <a:prstGeom prst="rect">
              <a:avLst/>
            </a:prstGeom>
            <a:blipFill dpi="0" rotWithShape="0">
              <a:blip r:embed="rId2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Rectangle 58"/>
            <p:cNvSpPr>
              <a:spLocks noChangeArrowheads="1"/>
            </p:cNvSpPr>
            <p:nvPr/>
          </p:nvSpPr>
          <p:spPr bwMode="auto">
            <a:xfrm>
              <a:off x="5296" y="1596"/>
              <a:ext cx="536" cy="24"/>
            </a:xfrm>
            <a:prstGeom prst="rect">
              <a:avLst/>
            </a:prstGeom>
            <a:blipFill dpi="0" rotWithShape="0">
              <a:blip r:embed="rId2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Rectangle 59"/>
            <p:cNvSpPr>
              <a:spLocks noChangeArrowheads="1"/>
            </p:cNvSpPr>
            <p:nvPr/>
          </p:nvSpPr>
          <p:spPr bwMode="auto">
            <a:xfrm>
              <a:off x="5296" y="1612"/>
              <a:ext cx="536" cy="24"/>
            </a:xfrm>
            <a:prstGeom prst="rect">
              <a:avLst/>
            </a:prstGeom>
            <a:blipFill dpi="0" rotWithShape="0">
              <a:blip r:embed="rId2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Rectangle 60"/>
            <p:cNvSpPr>
              <a:spLocks noChangeArrowheads="1"/>
            </p:cNvSpPr>
            <p:nvPr/>
          </p:nvSpPr>
          <p:spPr bwMode="auto">
            <a:xfrm>
              <a:off x="5296" y="1620"/>
              <a:ext cx="536" cy="24"/>
            </a:xfrm>
            <a:prstGeom prst="rect">
              <a:avLst/>
            </a:prstGeom>
            <a:blipFill dpi="0" rotWithShape="0">
              <a:blip r:embed="rId2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Rectangle 61"/>
            <p:cNvSpPr>
              <a:spLocks noChangeArrowheads="1"/>
            </p:cNvSpPr>
            <p:nvPr/>
          </p:nvSpPr>
          <p:spPr bwMode="auto">
            <a:xfrm>
              <a:off x="5296" y="1636"/>
              <a:ext cx="536" cy="24"/>
            </a:xfrm>
            <a:prstGeom prst="rect">
              <a:avLst/>
            </a:prstGeom>
            <a:blipFill dpi="0" rotWithShape="0">
              <a:blip r:embed="rId2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Rectangle 62"/>
            <p:cNvSpPr>
              <a:spLocks noChangeArrowheads="1"/>
            </p:cNvSpPr>
            <p:nvPr/>
          </p:nvSpPr>
          <p:spPr bwMode="auto">
            <a:xfrm>
              <a:off x="5296" y="1652"/>
              <a:ext cx="536" cy="24"/>
            </a:xfrm>
            <a:prstGeom prst="rect">
              <a:avLst/>
            </a:prstGeom>
            <a:blipFill dpi="0" rotWithShape="0">
              <a:blip r:embed="rId29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Rectangle 63"/>
            <p:cNvSpPr>
              <a:spLocks noChangeArrowheads="1"/>
            </p:cNvSpPr>
            <p:nvPr/>
          </p:nvSpPr>
          <p:spPr bwMode="auto">
            <a:xfrm>
              <a:off x="5296" y="1668"/>
              <a:ext cx="536" cy="24"/>
            </a:xfrm>
            <a:prstGeom prst="rect">
              <a:avLst/>
            </a:prstGeom>
            <a:blipFill dpi="0" rotWithShape="0">
              <a:blip r:embed="rId3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Rectangle 64"/>
            <p:cNvSpPr>
              <a:spLocks noChangeArrowheads="1"/>
            </p:cNvSpPr>
            <p:nvPr/>
          </p:nvSpPr>
          <p:spPr bwMode="auto">
            <a:xfrm>
              <a:off x="5296" y="1684"/>
              <a:ext cx="536" cy="24"/>
            </a:xfrm>
            <a:prstGeom prst="rect">
              <a:avLst/>
            </a:prstGeom>
            <a:blipFill dpi="0" rotWithShape="0">
              <a:blip r:embed="rId3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Rectangle 65"/>
            <p:cNvSpPr>
              <a:spLocks noChangeArrowheads="1"/>
            </p:cNvSpPr>
            <p:nvPr/>
          </p:nvSpPr>
          <p:spPr bwMode="auto">
            <a:xfrm>
              <a:off x="5296" y="1700"/>
              <a:ext cx="536" cy="24"/>
            </a:xfrm>
            <a:prstGeom prst="rect">
              <a:avLst/>
            </a:prstGeom>
            <a:blipFill dpi="0" rotWithShape="0">
              <a:blip r:embed="rId3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Rectangle 66"/>
            <p:cNvSpPr>
              <a:spLocks noChangeArrowheads="1"/>
            </p:cNvSpPr>
            <p:nvPr/>
          </p:nvSpPr>
          <p:spPr bwMode="auto">
            <a:xfrm>
              <a:off x="5296" y="1716"/>
              <a:ext cx="536" cy="24"/>
            </a:xfrm>
            <a:prstGeom prst="rect">
              <a:avLst/>
            </a:prstGeom>
            <a:blipFill dpi="0" rotWithShape="0">
              <a:blip r:embed="rId3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Rectangle 67"/>
            <p:cNvSpPr>
              <a:spLocks noChangeArrowheads="1"/>
            </p:cNvSpPr>
            <p:nvPr/>
          </p:nvSpPr>
          <p:spPr bwMode="auto">
            <a:xfrm>
              <a:off x="5296" y="1732"/>
              <a:ext cx="536" cy="24"/>
            </a:xfrm>
            <a:prstGeom prst="rect">
              <a:avLst/>
            </a:prstGeom>
            <a:blipFill dpi="0" rotWithShape="0">
              <a:blip r:embed="rId3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Rectangle 68"/>
            <p:cNvSpPr>
              <a:spLocks noChangeArrowheads="1"/>
            </p:cNvSpPr>
            <p:nvPr/>
          </p:nvSpPr>
          <p:spPr bwMode="auto">
            <a:xfrm>
              <a:off x="5296" y="1748"/>
              <a:ext cx="536" cy="24"/>
            </a:xfrm>
            <a:prstGeom prst="rect">
              <a:avLst/>
            </a:prstGeom>
            <a:blipFill dpi="0" rotWithShape="0">
              <a:blip r:embed="rId3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Rectangle 69"/>
            <p:cNvSpPr>
              <a:spLocks noChangeArrowheads="1"/>
            </p:cNvSpPr>
            <p:nvPr/>
          </p:nvSpPr>
          <p:spPr bwMode="auto">
            <a:xfrm>
              <a:off x="5296" y="1764"/>
              <a:ext cx="536" cy="24"/>
            </a:xfrm>
            <a:prstGeom prst="rect">
              <a:avLst/>
            </a:prstGeom>
            <a:blipFill dpi="0" rotWithShape="0">
              <a:blip r:embed="rId3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Rectangle 70"/>
            <p:cNvSpPr>
              <a:spLocks noChangeArrowheads="1"/>
            </p:cNvSpPr>
            <p:nvPr/>
          </p:nvSpPr>
          <p:spPr bwMode="auto">
            <a:xfrm>
              <a:off x="5296" y="1780"/>
              <a:ext cx="536" cy="24"/>
            </a:xfrm>
            <a:prstGeom prst="rect">
              <a:avLst/>
            </a:prstGeom>
            <a:blipFill dpi="0" rotWithShape="0">
              <a:blip r:embed="rId3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Rectangle 71"/>
            <p:cNvSpPr>
              <a:spLocks noChangeArrowheads="1"/>
            </p:cNvSpPr>
            <p:nvPr/>
          </p:nvSpPr>
          <p:spPr bwMode="auto">
            <a:xfrm>
              <a:off x="5296" y="1796"/>
              <a:ext cx="536" cy="24"/>
            </a:xfrm>
            <a:prstGeom prst="rect">
              <a:avLst/>
            </a:prstGeom>
            <a:blipFill dpi="0" rotWithShape="0">
              <a:blip r:embed="rId3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Rectangle 72"/>
            <p:cNvSpPr>
              <a:spLocks noChangeArrowheads="1"/>
            </p:cNvSpPr>
            <p:nvPr/>
          </p:nvSpPr>
          <p:spPr bwMode="auto">
            <a:xfrm>
              <a:off x="5296" y="1812"/>
              <a:ext cx="536" cy="24"/>
            </a:xfrm>
            <a:prstGeom prst="rect">
              <a:avLst/>
            </a:prstGeom>
            <a:blipFill dpi="0" rotWithShape="0">
              <a:blip r:embed="rId39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Rectangle 73"/>
            <p:cNvSpPr>
              <a:spLocks noChangeArrowheads="1"/>
            </p:cNvSpPr>
            <p:nvPr/>
          </p:nvSpPr>
          <p:spPr bwMode="auto">
            <a:xfrm>
              <a:off x="5296" y="1828"/>
              <a:ext cx="536" cy="24"/>
            </a:xfrm>
            <a:prstGeom prst="rect">
              <a:avLst/>
            </a:prstGeom>
            <a:blipFill dpi="0" rotWithShape="0">
              <a:blip r:embed="rId4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Rectangle 74"/>
            <p:cNvSpPr>
              <a:spLocks noChangeArrowheads="1"/>
            </p:cNvSpPr>
            <p:nvPr/>
          </p:nvSpPr>
          <p:spPr bwMode="auto">
            <a:xfrm>
              <a:off x="5296" y="1844"/>
              <a:ext cx="536" cy="24"/>
            </a:xfrm>
            <a:prstGeom prst="rect">
              <a:avLst/>
            </a:prstGeom>
            <a:blipFill dpi="0" rotWithShape="0">
              <a:blip r:embed="rId4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Rectangle 75"/>
            <p:cNvSpPr>
              <a:spLocks noChangeArrowheads="1"/>
            </p:cNvSpPr>
            <p:nvPr/>
          </p:nvSpPr>
          <p:spPr bwMode="auto">
            <a:xfrm>
              <a:off x="5296" y="1860"/>
              <a:ext cx="536" cy="24"/>
            </a:xfrm>
            <a:prstGeom prst="rect">
              <a:avLst/>
            </a:prstGeom>
            <a:blipFill dpi="0" rotWithShape="0">
              <a:blip r:embed="rId4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Rectangle 76"/>
            <p:cNvSpPr>
              <a:spLocks noChangeArrowheads="1"/>
            </p:cNvSpPr>
            <p:nvPr/>
          </p:nvSpPr>
          <p:spPr bwMode="auto">
            <a:xfrm>
              <a:off x="5296" y="1876"/>
              <a:ext cx="536" cy="24"/>
            </a:xfrm>
            <a:prstGeom prst="rect">
              <a:avLst/>
            </a:prstGeom>
            <a:blipFill dpi="0" rotWithShape="0">
              <a:blip r:embed="rId4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Rectangle 77"/>
            <p:cNvSpPr>
              <a:spLocks noChangeArrowheads="1"/>
            </p:cNvSpPr>
            <p:nvPr/>
          </p:nvSpPr>
          <p:spPr bwMode="auto">
            <a:xfrm>
              <a:off x="5296" y="1892"/>
              <a:ext cx="536" cy="24"/>
            </a:xfrm>
            <a:prstGeom prst="rect">
              <a:avLst/>
            </a:prstGeom>
            <a:blipFill dpi="0" rotWithShape="0">
              <a:blip r:embed="rId4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" name="Rectangle 78"/>
            <p:cNvSpPr>
              <a:spLocks noChangeArrowheads="1"/>
            </p:cNvSpPr>
            <p:nvPr/>
          </p:nvSpPr>
          <p:spPr bwMode="auto">
            <a:xfrm>
              <a:off x="5296" y="1908"/>
              <a:ext cx="536" cy="24"/>
            </a:xfrm>
            <a:prstGeom prst="rect">
              <a:avLst/>
            </a:prstGeom>
            <a:blipFill dpi="0" rotWithShape="0">
              <a:blip r:embed="rId4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Rectangle 79"/>
            <p:cNvSpPr>
              <a:spLocks noChangeArrowheads="1"/>
            </p:cNvSpPr>
            <p:nvPr/>
          </p:nvSpPr>
          <p:spPr bwMode="auto">
            <a:xfrm>
              <a:off x="5296" y="1924"/>
              <a:ext cx="536" cy="24"/>
            </a:xfrm>
            <a:prstGeom prst="rect">
              <a:avLst/>
            </a:prstGeom>
            <a:blipFill dpi="0" rotWithShape="0">
              <a:blip r:embed="rId4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" name="Rectangle 80"/>
            <p:cNvSpPr>
              <a:spLocks noChangeArrowheads="1"/>
            </p:cNvSpPr>
            <p:nvPr/>
          </p:nvSpPr>
          <p:spPr bwMode="auto">
            <a:xfrm>
              <a:off x="5296" y="1940"/>
              <a:ext cx="536" cy="24"/>
            </a:xfrm>
            <a:prstGeom prst="rect">
              <a:avLst/>
            </a:prstGeom>
            <a:blipFill dpi="0" rotWithShape="0">
              <a:blip r:embed="rId4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8" name="Rectangle 81"/>
            <p:cNvSpPr>
              <a:spLocks noChangeArrowheads="1"/>
            </p:cNvSpPr>
            <p:nvPr/>
          </p:nvSpPr>
          <p:spPr bwMode="auto">
            <a:xfrm>
              <a:off x="5296" y="1956"/>
              <a:ext cx="536" cy="24"/>
            </a:xfrm>
            <a:prstGeom prst="rect">
              <a:avLst/>
            </a:prstGeom>
            <a:blipFill dpi="0" rotWithShape="0">
              <a:blip r:embed="rId4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" name="Rectangle 82"/>
            <p:cNvSpPr>
              <a:spLocks noChangeArrowheads="1"/>
            </p:cNvSpPr>
            <p:nvPr/>
          </p:nvSpPr>
          <p:spPr bwMode="auto">
            <a:xfrm>
              <a:off x="5296" y="1972"/>
              <a:ext cx="536" cy="24"/>
            </a:xfrm>
            <a:prstGeom prst="rect">
              <a:avLst/>
            </a:prstGeom>
            <a:blipFill dpi="0" rotWithShape="0">
              <a:blip r:embed="rId49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" name="Rectangle 83"/>
            <p:cNvSpPr>
              <a:spLocks noChangeArrowheads="1"/>
            </p:cNvSpPr>
            <p:nvPr/>
          </p:nvSpPr>
          <p:spPr bwMode="auto">
            <a:xfrm>
              <a:off x="5296" y="1988"/>
              <a:ext cx="536" cy="24"/>
            </a:xfrm>
            <a:prstGeom prst="rect">
              <a:avLst/>
            </a:prstGeom>
            <a:blipFill dpi="0" rotWithShape="0">
              <a:blip r:embed="rId5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" name="Rectangle 84"/>
            <p:cNvSpPr>
              <a:spLocks noChangeArrowheads="1"/>
            </p:cNvSpPr>
            <p:nvPr/>
          </p:nvSpPr>
          <p:spPr bwMode="auto">
            <a:xfrm>
              <a:off x="5296" y="2004"/>
              <a:ext cx="536" cy="24"/>
            </a:xfrm>
            <a:prstGeom prst="rect">
              <a:avLst/>
            </a:prstGeom>
            <a:blipFill dpi="0" rotWithShape="0">
              <a:blip r:embed="rId5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" name="Rectangle 85"/>
            <p:cNvSpPr>
              <a:spLocks noChangeArrowheads="1"/>
            </p:cNvSpPr>
            <p:nvPr/>
          </p:nvSpPr>
          <p:spPr bwMode="auto">
            <a:xfrm>
              <a:off x="5296" y="2020"/>
              <a:ext cx="536" cy="24"/>
            </a:xfrm>
            <a:prstGeom prst="rect">
              <a:avLst/>
            </a:prstGeom>
            <a:blipFill dpi="0" rotWithShape="0">
              <a:blip r:embed="rId5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" name="Rectangle 86"/>
            <p:cNvSpPr>
              <a:spLocks noChangeArrowheads="1"/>
            </p:cNvSpPr>
            <p:nvPr/>
          </p:nvSpPr>
          <p:spPr bwMode="auto">
            <a:xfrm>
              <a:off x="5296" y="2028"/>
              <a:ext cx="536" cy="24"/>
            </a:xfrm>
            <a:prstGeom prst="rect">
              <a:avLst/>
            </a:prstGeom>
            <a:blipFill dpi="0" rotWithShape="0">
              <a:blip r:embed="rId5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" name="Rectangle 87"/>
            <p:cNvSpPr>
              <a:spLocks noChangeArrowheads="1"/>
            </p:cNvSpPr>
            <p:nvPr/>
          </p:nvSpPr>
          <p:spPr bwMode="auto">
            <a:xfrm>
              <a:off x="5296" y="2044"/>
              <a:ext cx="536" cy="24"/>
            </a:xfrm>
            <a:prstGeom prst="rect">
              <a:avLst/>
            </a:prstGeom>
            <a:blipFill dpi="0" rotWithShape="0">
              <a:blip r:embed="rId5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5" name="Rectangle 88"/>
            <p:cNvSpPr>
              <a:spLocks noChangeArrowheads="1"/>
            </p:cNvSpPr>
            <p:nvPr/>
          </p:nvSpPr>
          <p:spPr bwMode="auto">
            <a:xfrm>
              <a:off x="5296" y="2060"/>
              <a:ext cx="536" cy="24"/>
            </a:xfrm>
            <a:prstGeom prst="rect">
              <a:avLst/>
            </a:prstGeom>
            <a:blipFill dpi="0" rotWithShape="0">
              <a:blip r:embed="rId5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6" name="Rectangle 89"/>
            <p:cNvSpPr>
              <a:spLocks noChangeArrowheads="1"/>
            </p:cNvSpPr>
            <p:nvPr/>
          </p:nvSpPr>
          <p:spPr bwMode="auto">
            <a:xfrm>
              <a:off x="5296" y="2076"/>
              <a:ext cx="536" cy="24"/>
            </a:xfrm>
            <a:prstGeom prst="rect">
              <a:avLst/>
            </a:prstGeom>
            <a:blipFill dpi="0" rotWithShape="0">
              <a:blip r:embed="rId5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7" name="Rectangle 90"/>
            <p:cNvSpPr>
              <a:spLocks noChangeArrowheads="1"/>
            </p:cNvSpPr>
            <p:nvPr/>
          </p:nvSpPr>
          <p:spPr bwMode="auto">
            <a:xfrm>
              <a:off x="5296" y="2092"/>
              <a:ext cx="536" cy="24"/>
            </a:xfrm>
            <a:prstGeom prst="rect">
              <a:avLst/>
            </a:prstGeom>
            <a:blipFill dpi="0" rotWithShape="0">
              <a:blip r:embed="rId5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8" name="Rectangle 91"/>
            <p:cNvSpPr>
              <a:spLocks noChangeArrowheads="1"/>
            </p:cNvSpPr>
            <p:nvPr/>
          </p:nvSpPr>
          <p:spPr bwMode="auto">
            <a:xfrm>
              <a:off x="5296" y="2108"/>
              <a:ext cx="536" cy="24"/>
            </a:xfrm>
            <a:prstGeom prst="rect">
              <a:avLst/>
            </a:prstGeom>
            <a:blipFill dpi="0" rotWithShape="0">
              <a:blip r:embed="rId5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9" name="Rectangle 92"/>
            <p:cNvSpPr>
              <a:spLocks noChangeArrowheads="1"/>
            </p:cNvSpPr>
            <p:nvPr/>
          </p:nvSpPr>
          <p:spPr bwMode="auto">
            <a:xfrm>
              <a:off x="5296" y="2124"/>
              <a:ext cx="536" cy="24"/>
            </a:xfrm>
            <a:prstGeom prst="rect">
              <a:avLst/>
            </a:prstGeom>
            <a:blipFill dpi="0" rotWithShape="0">
              <a:blip r:embed="rId59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0" name="Rectangle 93"/>
            <p:cNvSpPr>
              <a:spLocks noChangeArrowheads="1"/>
            </p:cNvSpPr>
            <p:nvPr/>
          </p:nvSpPr>
          <p:spPr bwMode="auto">
            <a:xfrm>
              <a:off x="5296" y="2140"/>
              <a:ext cx="536" cy="24"/>
            </a:xfrm>
            <a:prstGeom prst="rect">
              <a:avLst/>
            </a:prstGeom>
            <a:blipFill dpi="0" rotWithShape="0">
              <a:blip r:embed="rId6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" name="Rectangle 94"/>
            <p:cNvSpPr>
              <a:spLocks noChangeArrowheads="1"/>
            </p:cNvSpPr>
            <p:nvPr/>
          </p:nvSpPr>
          <p:spPr bwMode="auto">
            <a:xfrm>
              <a:off x="5296" y="2156"/>
              <a:ext cx="536" cy="24"/>
            </a:xfrm>
            <a:prstGeom prst="rect">
              <a:avLst/>
            </a:prstGeom>
            <a:blipFill dpi="0" rotWithShape="0">
              <a:blip r:embed="rId6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2" name="Rectangle 95"/>
            <p:cNvSpPr>
              <a:spLocks noChangeArrowheads="1"/>
            </p:cNvSpPr>
            <p:nvPr/>
          </p:nvSpPr>
          <p:spPr bwMode="auto">
            <a:xfrm>
              <a:off x="5296" y="2172"/>
              <a:ext cx="536" cy="24"/>
            </a:xfrm>
            <a:prstGeom prst="rect">
              <a:avLst/>
            </a:prstGeom>
            <a:blipFill dpi="0" rotWithShape="0">
              <a:blip r:embed="rId6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3" name="Rectangle 96"/>
            <p:cNvSpPr>
              <a:spLocks noChangeArrowheads="1"/>
            </p:cNvSpPr>
            <p:nvPr/>
          </p:nvSpPr>
          <p:spPr bwMode="auto">
            <a:xfrm>
              <a:off x="5296" y="2188"/>
              <a:ext cx="536" cy="24"/>
            </a:xfrm>
            <a:prstGeom prst="rect">
              <a:avLst/>
            </a:prstGeom>
            <a:blipFill dpi="0" rotWithShape="0">
              <a:blip r:embed="rId6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" name="Line 97"/>
            <p:cNvSpPr>
              <a:spLocks noChangeShapeType="1"/>
            </p:cNvSpPr>
            <p:nvPr/>
          </p:nvSpPr>
          <p:spPr bwMode="auto">
            <a:xfrm flipH="1">
              <a:off x="5304" y="2212"/>
              <a:ext cx="504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5" name="Line 98"/>
            <p:cNvSpPr>
              <a:spLocks noChangeShapeType="1"/>
            </p:cNvSpPr>
            <p:nvPr/>
          </p:nvSpPr>
          <p:spPr bwMode="auto">
            <a:xfrm flipH="1">
              <a:off x="5304" y="2228"/>
              <a:ext cx="504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6" name="Rectangle 99"/>
            <p:cNvSpPr>
              <a:spLocks noChangeArrowheads="1"/>
            </p:cNvSpPr>
            <p:nvPr/>
          </p:nvSpPr>
          <p:spPr bwMode="auto">
            <a:xfrm>
              <a:off x="5296" y="2236"/>
              <a:ext cx="536" cy="24"/>
            </a:xfrm>
            <a:prstGeom prst="rect">
              <a:avLst/>
            </a:prstGeom>
            <a:blipFill dpi="0" rotWithShape="0">
              <a:blip r:embed="rId6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7" name="Rectangle 100"/>
            <p:cNvSpPr>
              <a:spLocks noChangeArrowheads="1"/>
            </p:cNvSpPr>
            <p:nvPr/>
          </p:nvSpPr>
          <p:spPr bwMode="auto">
            <a:xfrm>
              <a:off x="5296" y="2252"/>
              <a:ext cx="536" cy="24"/>
            </a:xfrm>
            <a:prstGeom prst="rect">
              <a:avLst/>
            </a:prstGeom>
            <a:blipFill dpi="0" rotWithShape="0">
              <a:blip r:embed="rId6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" name="Freeform 101"/>
            <p:cNvSpPr>
              <a:spLocks/>
            </p:cNvSpPr>
            <p:nvPr/>
          </p:nvSpPr>
          <p:spPr bwMode="auto">
            <a:xfrm>
              <a:off x="5296" y="1228"/>
              <a:ext cx="512" cy="1008"/>
            </a:xfrm>
            <a:custGeom>
              <a:avLst/>
              <a:gdLst>
                <a:gd name="T0" fmla="*/ 0 w 512"/>
                <a:gd name="T1" fmla="*/ 0 h 1008"/>
                <a:gd name="T2" fmla="*/ 512 w 512"/>
                <a:gd name="T3" fmla="*/ 0 h 1008"/>
                <a:gd name="T4" fmla="*/ 432 w 512"/>
                <a:gd name="T5" fmla="*/ 1008 h 1008"/>
                <a:gd name="T6" fmla="*/ 56 w 512"/>
                <a:gd name="T7" fmla="*/ 1008 h 1008"/>
                <a:gd name="T8" fmla="*/ 0 w 512"/>
                <a:gd name="T9" fmla="*/ 0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1008"/>
                <a:gd name="T17" fmla="*/ 512 w 512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1008">
                  <a:moveTo>
                    <a:pt x="0" y="0"/>
                  </a:moveTo>
                  <a:lnTo>
                    <a:pt x="512" y="0"/>
                  </a:lnTo>
                  <a:lnTo>
                    <a:pt x="432" y="1008"/>
                  </a:lnTo>
                  <a:lnTo>
                    <a:pt x="56" y="100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179" name="Group 104"/>
            <p:cNvGrpSpPr>
              <a:grpSpLocks/>
            </p:cNvGrpSpPr>
            <p:nvPr/>
          </p:nvGrpSpPr>
          <p:grpSpPr bwMode="auto">
            <a:xfrm>
              <a:off x="5504" y="1268"/>
              <a:ext cx="96" cy="872"/>
              <a:chOff x="5552" y="896"/>
              <a:chExt cx="96" cy="872"/>
            </a:xfrm>
          </p:grpSpPr>
          <p:sp>
            <p:nvSpPr>
              <p:cNvPr id="184" name="Freeform 103"/>
              <p:cNvSpPr>
                <a:spLocks/>
              </p:cNvSpPr>
              <p:nvPr/>
            </p:nvSpPr>
            <p:spPr bwMode="auto">
              <a:xfrm>
                <a:off x="5552" y="1656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5" name="Freeform 104"/>
              <p:cNvSpPr>
                <a:spLocks/>
              </p:cNvSpPr>
              <p:nvPr/>
            </p:nvSpPr>
            <p:spPr bwMode="auto">
              <a:xfrm>
                <a:off x="5552" y="896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>
                <a:off x="5600" y="944"/>
                <a:ext cx="1" cy="76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180" name="Rectangle 106"/>
            <p:cNvSpPr>
              <a:spLocks noChangeArrowheads="1"/>
            </p:cNvSpPr>
            <p:nvPr/>
          </p:nvSpPr>
          <p:spPr bwMode="auto">
            <a:xfrm>
              <a:off x="5352" y="1564"/>
              <a:ext cx="400" cy="240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" name="Rectangle 107"/>
            <p:cNvSpPr>
              <a:spLocks noChangeArrowheads="1"/>
            </p:cNvSpPr>
            <p:nvPr/>
          </p:nvSpPr>
          <p:spPr bwMode="auto">
            <a:xfrm>
              <a:off x="5392" y="1548"/>
              <a:ext cx="28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VWF:</a:t>
              </a:r>
            </a:p>
          </p:txBody>
        </p:sp>
        <p:sp>
          <p:nvSpPr>
            <p:cNvPr id="182" name="Rectangle 108"/>
            <p:cNvSpPr>
              <a:spLocks noChangeArrowheads="1"/>
            </p:cNvSpPr>
            <p:nvPr/>
          </p:nvSpPr>
          <p:spPr bwMode="auto">
            <a:xfrm>
              <a:off x="5440" y="1668"/>
              <a:ext cx="2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RCo</a:t>
              </a:r>
            </a:p>
          </p:txBody>
        </p:sp>
        <p:sp>
          <p:nvSpPr>
            <p:cNvPr id="183" name="Rectangle 109"/>
            <p:cNvSpPr>
              <a:spLocks noChangeArrowheads="1"/>
            </p:cNvSpPr>
            <p:nvPr/>
          </p:nvSpPr>
          <p:spPr bwMode="auto">
            <a:xfrm>
              <a:off x="5348" y="1560"/>
              <a:ext cx="408" cy="248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87" name="Group 110"/>
          <p:cNvGrpSpPr>
            <a:grpSpLocks/>
          </p:cNvGrpSpPr>
          <p:nvPr/>
        </p:nvGrpSpPr>
        <p:grpSpPr bwMode="auto">
          <a:xfrm>
            <a:off x="6954094" y="1301129"/>
            <a:ext cx="723900" cy="1181100"/>
            <a:chOff x="5840" y="1228"/>
            <a:chExt cx="456" cy="744"/>
          </a:xfrm>
        </p:grpSpPr>
        <p:sp>
          <p:nvSpPr>
            <p:cNvPr id="188" name="Line 111"/>
            <p:cNvSpPr>
              <a:spLocks noChangeShapeType="1"/>
            </p:cNvSpPr>
            <p:nvPr/>
          </p:nvSpPr>
          <p:spPr bwMode="auto">
            <a:xfrm flipH="1">
              <a:off x="5848" y="1228"/>
              <a:ext cx="424" cy="1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9" name="Rectangle 112"/>
            <p:cNvSpPr>
              <a:spLocks noChangeArrowheads="1"/>
            </p:cNvSpPr>
            <p:nvPr/>
          </p:nvSpPr>
          <p:spPr bwMode="auto">
            <a:xfrm>
              <a:off x="5840" y="1228"/>
              <a:ext cx="456" cy="24"/>
            </a:xfrm>
            <a:prstGeom prst="rect">
              <a:avLst/>
            </a:prstGeom>
            <a:blipFill dpi="0" rotWithShape="0">
              <a:blip r:embed="rId6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0" name="Rectangle 113"/>
            <p:cNvSpPr>
              <a:spLocks noChangeArrowheads="1"/>
            </p:cNvSpPr>
            <p:nvPr/>
          </p:nvSpPr>
          <p:spPr bwMode="auto">
            <a:xfrm>
              <a:off x="5840" y="1244"/>
              <a:ext cx="456" cy="2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1" name="Rectangle 114"/>
            <p:cNvSpPr>
              <a:spLocks noChangeArrowheads="1"/>
            </p:cNvSpPr>
            <p:nvPr/>
          </p:nvSpPr>
          <p:spPr bwMode="auto">
            <a:xfrm>
              <a:off x="5840" y="1260"/>
              <a:ext cx="456" cy="24"/>
            </a:xfrm>
            <a:prstGeom prst="rect">
              <a:avLst/>
            </a:prstGeom>
            <a:blipFill dpi="0" rotWithShape="0">
              <a:blip r:embed="rId6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" name="Rectangle 115"/>
            <p:cNvSpPr>
              <a:spLocks noChangeArrowheads="1"/>
            </p:cNvSpPr>
            <p:nvPr/>
          </p:nvSpPr>
          <p:spPr bwMode="auto">
            <a:xfrm>
              <a:off x="5840" y="1276"/>
              <a:ext cx="456" cy="24"/>
            </a:xfrm>
            <a:prstGeom prst="rect">
              <a:avLst/>
            </a:prstGeom>
            <a:blipFill dpi="0" rotWithShape="0">
              <a:blip r:embed="rId6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" name="Rectangle 116"/>
            <p:cNvSpPr>
              <a:spLocks noChangeArrowheads="1"/>
            </p:cNvSpPr>
            <p:nvPr/>
          </p:nvSpPr>
          <p:spPr bwMode="auto">
            <a:xfrm>
              <a:off x="5840" y="1292"/>
              <a:ext cx="456" cy="24"/>
            </a:xfrm>
            <a:prstGeom prst="rect">
              <a:avLst/>
            </a:prstGeom>
            <a:blipFill dpi="0" rotWithShape="0">
              <a:blip r:embed="rId6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" name="Rectangle 117"/>
            <p:cNvSpPr>
              <a:spLocks noChangeArrowheads="1"/>
            </p:cNvSpPr>
            <p:nvPr/>
          </p:nvSpPr>
          <p:spPr bwMode="auto">
            <a:xfrm>
              <a:off x="5840" y="1308"/>
              <a:ext cx="456" cy="24"/>
            </a:xfrm>
            <a:prstGeom prst="rect">
              <a:avLst/>
            </a:prstGeom>
            <a:blipFill dpi="0" rotWithShape="0">
              <a:blip r:embed="rId6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" name="Rectangle 118"/>
            <p:cNvSpPr>
              <a:spLocks noChangeArrowheads="1"/>
            </p:cNvSpPr>
            <p:nvPr/>
          </p:nvSpPr>
          <p:spPr bwMode="auto">
            <a:xfrm>
              <a:off x="5840" y="1324"/>
              <a:ext cx="456" cy="24"/>
            </a:xfrm>
            <a:prstGeom prst="rect">
              <a:avLst/>
            </a:prstGeom>
            <a:blipFill dpi="0" rotWithShape="0">
              <a:blip r:embed="rId69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Rectangle 119"/>
            <p:cNvSpPr>
              <a:spLocks noChangeArrowheads="1"/>
            </p:cNvSpPr>
            <p:nvPr/>
          </p:nvSpPr>
          <p:spPr bwMode="auto">
            <a:xfrm>
              <a:off x="5840" y="1340"/>
              <a:ext cx="456" cy="24"/>
            </a:xfrm>
            <a:prstGeom prst="rect">
              <a:avLst/>
            </a:prstGeom>
            <a:blipFill dpi="0" rotWithShape="0">
              <a:blip r:embed="rId7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7" name="Rectangle 120"/>
            <p:cNvSpPr>
              <a:spLocks noChangeArrowheads="1"/>
            </p:cNvSpPr>
            <p:nvPr/>
          </p:nvSpPr>
          <p:spPr bwMode="auto">
            <a:xfrm>
              <a:off x="5840" y="1356"/>
              <a:ext cx="456" cy="24"/>
            </a:xfrm>
            <a:prstGeom prst="rect">
              <a:avLst/>
            </a:prstGeom>
            <a:blipFill dpi="0" rotWithShape="0">
              <a:blip r:embed="rId7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8" name="Rectangle 121"/>
            <p:cNvSpPr>
              <a:spLocks noChangeArrowheads="1"/>
            </p:cNvSpPr>
            <p:nvPr/>
          </p:nvSpPr>
          <p:spPr bwMode="auto">
            <a:xfrm>
              <a:off x="5840" y="1372"/>
              <a:ext cx="456" cy="24"/>
            </a:xfrm>
            <a:prstGeom prst="rect">
              <a:avLst/>
            </a:prstGeom>
            <a:blipFill dpi="0" rotWithShape="0">
              <a:blip r:embed="rId7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9" name="Rectangle 122"/>
            <p:cNvSpPr>
              <a:spLocks noChangeArrowheads="1"/>
            </p:cNvSpPr>
            <p:nvPr/>
          </p:nvSpPr>
          <p:spPr bwMode="auto">
            <a:xfrm>
              <a:off x="5840" y="1388"/>
              <a:ext cx="456" cy="24"/>
            </a:xfrm>
            <a:prstGeom prst="rect">
              <a:avLst/>
            </a:prstGeom>
            <a:blipFill dpi="0" rotWithShape="0">
              <a:blip r:embed="rId7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" name="Rectangle 123"/>
            <p:cNvSpPr>
              <a:spLocks noChangeArrowheads="1"/>
            </p:cNvSpPr>
            <p:nvPr/>
          </p:nvSpPr>
          <p:spPr bwMode="auto">
            <a:xfrm>
              <a:off x="5840" y="1404"/>
              <a:ext cx="456" cy="24"/>
            </a:xfrm>
            <a:prstGeom prst="rect">
              <a:avLst/>
            </a:prstGeom>
            <a:blipFill dpi="0" rotWithShape="0">
              <a:blip r:embed="rId7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1" name="Rectangle 124"/>
            <p:cNvSpPr>
              <a:spLocks noChangeArrowheads="1"/>
            </p:cNvSpPr>
            <p:nvPr/>
          </p:nvSpPr>
          <p:spPr bwMode="auto">
            <a:xfrm>
              <a:off x="5840" y="1420"/>
              <a:ext cx="456" cy="24"/>
            </a:xfrm>
            <a:prstGeom prst="rect">
              <a:avLst/>
            </a:prstGeom>
            <a:blipFill dpi="0" rotWithShape="0">
              <a:blip r:embed="rId7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2" name="Rectangle 125"/>
            <p:cNvSpPr>
              <a:spLocks noChangeArrowheads="1"/>
            </p:cNvSpPr>
            <p:nvPr/>
          </p:nvSpPr>
          <p:spPr bwMode="auto">
            <a:xfrm>
              <a:off x="5840" y="1436"/>
              <a:ext cx="456" cy="24"/>
            </a:xfrm>
            <a:prstGeom prst="rect">
              <a:avLst/>
            </a:prstGeom>
            <a:blipFill dpi="0" rotWithShape="0">
              <a:blip r:embed="rId7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3" name="Rectangle 126"/>
            <p:cNvSpPr>
              <a:spLocks noChangeArrowheads="1"/>
            </p:cNvSpPr>
            <p:nvPr/>
          </p:nvSpPr>
          <p:spPr bwMode="auto">
            <a:xfrm>
              <a:off x="5840" y="1452"/>
              <a:ext cx="456" cy="24"/>
            </a:xfrm>
            <a:prstGeom prst="rect">
              <a:avLst/>
            </a:prstGeom>
            <a:blipFill dpi="0" rotWithShape="0">
              <a:blip r:embed="rId2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" name="Rectangle 127"/>
            <p:cNvSpPr>
              <a:spLocks noChangeArrowheads="1"/>
            </p:cNvSpPr>
            <p:nvPr/>
          </p:nvSpPr>
          <p:spPr bwMode="auto">
            <a:xfrm>
              <a:off x="5840" y="1468"/>
              <a:ext cx="456" cy="24"/>
            </a:xfrm>
            <a:prstGeom prst="rect">
              <a:avLst/>
            </a:prstGeom>
            <a:blipFill dpi="0" rotWithShape="0">
              <a:blip r:embed="rId7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" name="Rectangle 128"/>
            <p:cNvSpPr>
              <a:spLocks noChangeArrowheads="1"/>
            </p:cNvSpPr>
            <p:nvPr/>
          </p:nvSpPr>
          <p:spPr bwMode="auto">
            <a:xfrm>
              <a:off x="5840" y="1484"/>
              <a:ext cx="456" cy="24"/>
            </a:xfrm>
            <a:prstGeom prst="rect">
              <a:avLst/>
            </a:prstGeom>
            <a:blipFill dpi="0" rotWithShape="0">
              <a:blip r:embed="rId7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" name="Rectangle 129"/>
            <p:cNvSpPr>
              <a:spLocks noChangeArrowheads="1"/>
            </p:cNvSpPr>
            <p:nvPr/>
          </p:nvSpPr>
          <p:spPr bwMode="auto">
            <a:xfrm>
              <a:off x="5840" y="1500"/>
              <a:ext cx="456" cy="24"/>
            </a:xfrm>
            <a:prstGeom prst="rect">
              <a:avLst/>
            </a:prstGeom>
            <a:blipFill dpi="0" rotWithShape="0">
              <a:blip r:embed="rId79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" name="Rectangle 130"/>
            <p:cNvSpPr>
              <a:spLocks noChangeArrowheads="1"/>
            </p:cNvSpPr>
            <p:nvPr/>
          </p:nvSpPr>
          <p:spPr bwMode="auto">
            <a:xfrm>
              <a:off x="5840" y="1516"/>
              <a:ext cx="456" cy="24"/>
            </a:xfrm>
            <a:prstGeom prst="rect">
              <a:avLst/>
            </a:prstGeom>
            <a:blipFill dpi="0" rotWithShape="0">
              <a:blip r:embed="rId8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" name="Rectangle 131"/>
            <p:cNvSpPr>
              <a:spLocks noChangeArrowheads="1"/>
            </p:cNvSpPr>
            <p:nvPr/>
          </p:nvSpPr>
          <p:spPr bwMode="auto">
            <a:xfrm>
              <a:off x="5840" y="1532"/>
              <a:ext cx="456" cy="24"/>
            </a:xfrm>
            <a:prstGeom prst="rect">
              <a:avLst/>
            </a:prstGeom>
            <a:blipFill dpi="0" rotWithShape="0">
              <a:blip r:embed="rId8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" name="Rectangle 132"/>
            <p:cNvSpPr>
              <a:spLocks noChangeArrowheads="1"/>
            </p:cNvSpPr>
            <p:nvPr/>
          </p:nvSpPr>
          <p:spPr bwMode="auto">
            <a:xfrm>
              <a:off x="5840" y="1548"/>
              <a:ext cx="456" cy="24"/>
            </a:xfrm>
            <a:prstGeom prst="rect">
              <a:avLst/>
            </a:prstGeom>
            <a:blipFill dpi="0" rotWithShape="0">
              <a:blip r:embed="rId8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" name="Rectangle 133"/>
            <p:cNvSpPr>
              <a:spLocks noChangeArrowheads="1"/>
            </p:cNvSpPr>
            <p:nvPr/>
          </p:nvSpPr>
          <p:spPr bwMode="auto">
            <a:xfrm>
              <a:off x="5840" y="1564"/>
              <a:ext cx="456" cy="24"/>
            </a:xfrm>
            <a:prstGeom prst="rect">
              <a:avLst/>
            </a:prstGeom>
            <a:blipFill dpi="0" rotWithShape="0">
              <a:blip r:embed="rId8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" name="Rectangle 134"/>
            <p:cNvSpPr>
              <a:spLocks noChangeArrowheads="1"/>
            </p:cNvSpPr>
            <p:nvPr/>
          </p:nvSpPr>
          <p:spPr bwMode="auto">
            <a:xfrm>
              <a:off x="5840" y="1572"/>
              <a:ext cx="456" cy="24"/>
            </a:xfrm>
            <a:prstGeom prst="rect">
              <a:avLst/>
            </a:prstGeom>
            <a:blipFill dpi="0" rotWithShape="0">
              <a:blip r:embed="rId8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" name="Rectangle 135"/>
            <p:cNvSpPr>
              <a:spLocks noChangeArrowheads="1"/>
            </p:cNvSpPr>
            <p:nvPr/>
          </p:nvSpPr>
          <p:spPr bwMode="auto">
            <a:xfrm>
              <a:off x="5840" y="1588"/>
              <a:ext cx="456" cy="24"/>
            </a:xfrm>
            <a:prstGeom prst="rect">
              <a:avLst/>
            </a:prstGeom>
            <a:blipFill dpi="0" rotWithShape="0">
              <a:blip r:embed="rId8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" name="Rectangle 136"/>
            <p:cNvSpPr>
              <a:spLocks noChangeArrowheads="1"/>
            </p:cNvSpPr>
            <p:nvPr/>
          </p:nvSpPr>
          <p:spPr bwMode="auto">
            <a:xfrm>
              <a:off x="5840" y="1604"/>
              <a:ext cx="456" cy="24"/>
            </a:xfrm>
            <a:prstGeom prst="rect">
              <a:avLst/>
            </a:prstGeom>
            <a:blipFill dpi="0" rotWithShape="0">
              <a:blip r:embed="rId8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" name="Rectangle 137"/>
            <p:cNvSpPr>
              <a:spLocks noChangeArrowheads="1"/>
            </p:cNvSpPr>
            <p:nvPr/>
          </p:nvSpPr>
          <p:spPr bwMode="auto">
            <a:xfrm>
              <a:off x="5840" y="1620"/>
              <a:ext cx="456" cy="24"/>
            </a:xfrm>
            <a:prstGeom prst="rect">
              <a:avLst/>
            </a:prstGeom>
            <a:blipFill dpi="0" rotWithShape="0">
              <a:blip r:embed="rId8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" name="Rectangle 138"/>
            <p:cNvSpPr>
              <a:spLocks noChangeArrowheads="1"/>
            </p:cNvSpPr>
            <p:nvPr/>
          </p:nvSpPr>
          <p:spPr bwMode="auto">
            <a:xfrm>
              <a:off x="5840" y="1636"/>
              <a:ext cx="456" cy="24"/>
            </a:xfrm>
            <a:prstGeom prst="rect">
              <a:avLst/>
            </a:prstGeom>
            <a:blipFill dpi="0" rotWithShape="0">
              <a:blip r:embed="rId8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" name="Rectangle 139"/>
            <p:cNvSpPr>
              <a:spLocks noChangeArrowheads="1"/>
            </p:cNvSpPr>
            <p:nvPr/>
          </p:nvSpPr>
          <p:spPr bwMode="auto">
            <a:xfrm>
              <a:off x="5840" y="1652"/>
              <a:ext cx="456" cy="24"/>
            </a:xfrm>
            <a:prstGeom prst="rect">
              <a:avLst/>
            </a:prstGeom>
            <a:blipFill dpi="0" rotWithShape="0">
              <a:blip r:embed="rId4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" name="Rectangle 140"/>
            <p:cNvSpPr>
              <a:spLocks noChangeArrowheads="1"/>
            </p:cNvSpPr>
            <p:nvPr/>
          </p:nvSpPr>
          <p:spPr bwMode="auto">
            <a:xfrm>
              <a:off x="5840" y="1668"/>
              <a:ext cx="456" cy="24"/>
            </a:xfrm>
            <a:prstGeom prst="rect">
              <a:avLst/>
            </a:prstGeom>
            <a:blipFill dpi="0" rotWithShape="0">
              <a:blip r:embed="rId89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" name="Rectangle 141"/>
            <p:cNvSpPr>
              <a:spLocks noChangeArrowheads="1"/>
            </p:cNvSpPr>
            <p:nvPr/>
          </p:nvSpPr>
          <p:spPr bwMode="auto">
            <a:xfrm>
              <a:off x="5840" y="1684"/>
              <a:ext cx="456" cy="24"/>
            </a:xfrm>
            <a:prstGeom prst="rect">
              <a:avLst/>
            </a:prstGeom>
            <a:blipFill dpi="0" rotWithShape="0">
              <a:blip r:embed="rId9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" name="Rectangle 142"/>
            <p:cNvSpPr>
              <a:spLocks noChangeArrowheads="1"/>
            </p:cNvSpPr>
            <p:nvPr/>
          </p:nvSpPr>
          <p:spPr bwMode="auto">
            <a:xfrm>
              <a:off x="5840" y="1700"/>
              <a:ext cx="456" cy="24"/>
            </a:xfrm>
            <a:prstGeom prst="rect">
              <a:avLst/>
            </a:prstGeom>
            <a:blipFill dpi="0" rotWithShape="0">
              <a:blip r:embed="rId9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" name="Rectangle 143"/>
            <p:cNvSpPr>
              <a:spLocks noChangeArrowheads="1"/>
            </p:cNvSpPr>
            <p:nvPr/>
          </p:nvSpPr>
          <p:spPr bwMode="auto">
            <a:xfrm>
              <a:off x="5840" y="1716"/>
              <a:ext cx="456" cy="24"/>
            </a:xfrm>
            <a:prstGeom prst="rect">
              <a:avLst/>
            </a:prstGeom>
            <a:blipFill dpi="0" rotWithShape="0">
              <a:blip r:embed="rId9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" name="Rectangle 144"/>
            <p:cNvSpPr>
              <a:spLocks noChangeArrowheads="1"/>
            </p:cNvSpPr>
            <p:nvPr/>
          </p:nvSpPr>
          <p:spPr bwMode="auto">
            <a:xfrm>
              <a:off x="5840" y="1732"/>
              <a:ext cx="456" cy="24"/>
            </a:xfrm>
            <a:prstGeom prst="rect">
              <a:avLst/>
            </a:prstGeom>
            <a:blipFill dpi="0" rotWithShape="0">
              <a:blip r:embed="rId9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" name="Rectangle 145"/>
            <p:cNvSpPr>
              <a:spLocks noChangeArrowheads="1"/>
            </p:cNvSpPr>
            <p:nvPr/>
          </p:nvSpPr>
          <p:spPr bwMode="auto">
            <a:xfrm>
              <a:off x="5840" y="1748"/>
              <a:ext cx="456" cy="24"/>
            </a:xfrm>
            <a:prstGeom prst="rect">
              <a:avLst/>
            </a:prstGeom>
            <a:blipFill dpi="0" rotWithShape="0">
              <a:blip r:embed="rId9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3" name="Rectangle 146"/>
            <p:cNvSpPr>
              <a:spLocks noChangeArrowheads="1"/>
            </p:cNvSpPr>
            <p:nvPr/>
          </p:nvSpPr>
          <p:spPr bwMode="auto">
            <a:xfrm>
              <a:off x="5840" y="1764"/>
              <a:ext cx="456" cy="24"/>
            </a:xfrm>
            <a:prstGeom prst="rect">
              <a:avLst/>
            </a:prstGeom>
            <a:blipFill dpi="0" rotWithShape="0">
              <a:blip r:embed="rId9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4" name="Rectangle 147"/>
            <p:cNvSpPr>
              <a:spLocks noChangeArrowheads="1"/>
            </p:cNvSpPr>
            <p:nvPr/>
          </p:nvSpPr>
          <p:spPr bwMode="auto">
            <a:xfrm>
              <a:off x="5840" y="1780"/>
              <a:ext cx="456" cy="24"/>
            </a:xfrm>
            <a:prstGeom prst="rect">
              <a:avLst/>
            </a:prstGeom>
            <a:blipFill dpi="0" rotWithShape="0">
              <a:blip r:embed="rId9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" name="Rectangle 148"/>
            <p:cNvSpPr>
              <a:spLocks noChangeArrowheads="1"/>
            </p:cNvSpPr>
            <p:nvPr/>
          </p:nvSpPr>
          <p:spPr bwMode="auto">
            <a:xfrm>
              <a:off x="5840" y="1796"/>
              <a:ext cx="456" cy="24"/>
            </a:xfrm>
            <a:prstGeom prst="rect">
              <a:avLst/>
            </a:prstGeom>
            <a:blipFill dpi="0" rotWithShape="0">
              <a:blip r:embed="rId9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6" name="Rectangle 149"/>
            <p:cNvSpPr>
              <a:spLocks noChangeArrowheads="1"/>
            </p:cNvSpPr>
            <p:nvPr/>
          </p:nvSpPr>
          <p:spPr bwMode="auto">
            <a:xfrm>
              <a:off x="5840" y="1812"/>
              <a:ext cx="456" cy="24"/>
            </a:xfrm>
            <a:prstGeom prst="rect">
              <a:avLst/>
            </a:prstGeom>
            <a:blipFill dpi="0" rotWithShape="0">
              <a:blip r:embed="rId9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7" name="Rectangle 150"/>
            <p:cNvSpPr>
              <a:spLocks noChangeArrowheads="1"/>
            </p:cNvSpPr>
            <p:nvPr/>
          </p:nvSpPr>
          <p:spPr bwMode="auto">
            <a:xfrm>
              <a:off x="5840" y="1828"/>
              <a:ext cx="456" cy="24"/>
            </a:xfrm>
            <a:prstGeom prst="rect">
              <a:avLst/>
            </a:prstGeom>
            <a:blipFill dpi="0" rotWithShape="0">
              <a:blip r:embed="rId99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8" name="Rectangle 151"/>
            <p:cNvSpPr>
              <a:spLocks noChangeArrowheads="1"/>
            </p:cNvSpPr>
            <p:nvPr/>
          </p:nvSpPr>
          <p:spPr bwMode="auto">
            <a:xfrm>
              <a:off x="5840" y="1844"/>
              <a:ext cx="456" cy="24"/>
            </a:xfrm>
            <a:prstGeom prst="rect">
              <a:avLst/>
            </a:prstGeom>
            <a:blipFill dpi="0" rotWithShape="0">
              <a:blip r:embed="rId10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9" name="Rectangle 152"/>
            <p:cNvSpPr>
              <a:spLocks noChangeArrowheads="1"/>
            </p:cNvSpPr>
            <p:nvPr/>
          </p:nvSpPr>
          <p:spPr bwMode="auto">
            <a:xfrm>
              <a:off x="5840" y="1860"/>
              <a:ext cx="456" cy="24"/>
            </a:xfrm>
            <a:prstGeom prst="rect">
              <a:avLst/>
            </a:prstGeom>
            <a:blipFill dpi="0" rotWithShape="0">
              <a:blip r:embed="rId6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0" name="Rectangle 153"/>
            <p:cNvSpPr>
              <a:spLocks noChangeArrowheads="1"/>
            </p:cNvSpPr>
            <p:nvPr/>
          </p:nvSpPr>
          <p:spPr bwMode="auto">
            <a:xfrm>
              <a:off x="5840" y="1876"/>
              <a:ext cx="456" cy="24"/>
            </a:xfrm>
            <a:prstGeom prst="rect">
              <a:avLst/>
            </a:prstGeom>
            <a:blipFill dpi="0" rotWithShape="0">
              <a:blip r:embed="rId10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1" name="Line 154"/>
            <p:cNvSpPr>
              <a:spLocks noChangeShapeType="1"/>
            </p:cNvSpPr>
            <p:nvPr/>
          </p:nvSpPr>
          <p:spPr bwMode="auto">
            <a:xfrm flipH="1">
              <a:off x="5848" y="1900"/>
              <a:ext cx="424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2" name="Line 155"/>
            <p:cNvSpPr>
              <a:spLocks noChangeShapeType="1"/>
            </p:cNvSpPr>
            <p:nvPr/>
          </p:nvSpPr>
          <p:spPr bwMode="auto">
            <a:xfrm flipH="1">
              <a:off x="5848" y="1908"/>
              <a:ext cx="424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3" name="Rectangle 156"/>
            <p:cNvSpPr>
              <a:spLocks noChangeArrowheads="1"/>
            </p:cNvSpPr>
            <p:nvPr/>
          </p:nvSpPr>
          <p:spPr bwMode="auto">
            <a:xfrm>
              <a:off x="5840" y="1916"/>
              <a:ext cx="456" cy="24"/>
            </a:xfrm>
            <a:prstGeom prst="rect">
              <a:avLst/>
            </a:prstGeom>
            <a:blipFill dpi="0" rotWithShape="0">
              <a:blip r:embed="rId10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" name="Rectangle 157"/>
            <p:cNvSpPr>
              <a:spLocks noChangeArrowheads="1"/>
            </p:cNvSpPr>
            <p:nvPr/>
          </p:nvSpPr>
          <p:spPr bwMode="auto">
            <a:xfrm>
              <a:off x="5840" y="1932"/>
              <a:ext cx="456" cy="24"/>
            </a:xfrm>
            <a:prstGeom prst="rect">
              <a:avLst/>
            </a:prstGeom>
            <a:blipFill dpi="0" rotWithShape="0">
              <a:blip r:embed="rId6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" name="Rectangle 158"/>
            <p:cNvSpPr>
              <a:spLocks noChangeArrowheads="1"/>
            </p:cNvSpPr>
            <p:nvPr/>
          </p:nvSpPr>
          <p:spPr bwMode="auto">
            <a:xfrm>
              <a:off x="5840" y="1948"/>
              <a:ext cx="456" cy="24"/>
            </a:xfrm>
            <a:prstGeom prst="rect">
              <a:avLst/>
            </a:prstGeom>
            <a:blipFill dpi="0" rotWithShape="0">
              <a:blip r:embed="rId10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" name="Freeform 159"/>
            <p:cNvSpPr>
              <a:spLocks/>
            </p:cNvSpPr>
            <p:nvPr/>
          </p:nvSpPr>
          <p:spPr bwMode="auto">
            <a:xfrm>
              <a:off x="5847" y="1228"/>
              <a:ext cx="432" cy="688"/>
            </a:xfrm>
            <a:custGeom>
              <a:avLst/>
              <a:gdLst>
                <a:gd name="T0" fmla="*/ 0 w 432"/>
                <a:gd name="T1" fmla="*/ 0 h 688"/>
                <a:gd name="T2" fmla="*/ 432 w 432"/>
                <a:gd name="T3" fmla="*/ 0 h 688"/>
                <a:gd name="T4" fmla="*/ 368 w 432"/>
                <a:gd name="T5" fmla="*/ 688 h 688"/>
                <a:gd name="T6" fmla="*/ 48 w 432"/>
                <a:gd name="T7" fmla="*/ 688 h 688"/>
                <a:gd name="T8" fmla="*/ 0 w 432"/>
                <a:gd name="T9" fmla="*/ 0 h 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688"/>
                <a:gd name="T17" fmla="*/ 432 w 432"/>
                <a:gd name="T18" fmla="*/ 688 h 6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688">
                  <a:moveTo>
                    <a:pt x="0" y="0"/>
                  </a:moveTo>
                  <a:lnTo>
                    <a:pt x="432" y="0"/>
                  </a:lnTo>
                  <a:lnTo>
                    <a:pt x="368" y="688"/>
                  </a:lnTo>
                  <a:lnTo>
                    <a:pt x="48" y="6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237" name="Group 162"/>
            <p:cNvGrpSpPr>
              <a:grpSpLocks/>
            </p:cNvGrpSpPr>
            <p:nvPr/>
          </p:nvGrpSpPr>
          <p:grpSpPr bwMode="auto">
            <a:xfrm>
              <a:off x="6008" y="1268"/>
              <a:ext cx="96" cy="608"/>
              <a:chOff x="6056" y="896"/>
              <a:chExt cx="96" cy="608"/>
            </a:xfrm>
          </p:grpSpPr>
          <p:sp>
            <p:nvSpPr>
              <p:cNvPr id="242" name="Freeform 161"/>
              <p:cNvSpPr>
                <a:spLocks/>
              </p:cNvSpPr>
              <p:nvPr/>
            </p:nvSpPr>
            <p:spPr bwMode="auto">
              <a:xfrm>
                <a:off x="6056" y="1392"/>
                <a:ext cx="88" cy="112"/>
              </a:xfrm>
              <a:custGeom>
                <a:avLst/>
                <a:gdLst>
                  <a:gd name="T0" fmla="*/ 40 w 88"/>
                  <a:gd name="T1" fmla="*/ 112 h 112"/>
                  <a:gd name="T2" fmla="*/ 0 w 88"/>
                  <a:gd name="T3" fmla="*/ 0 h 112"/>
                  <a:gd name="T4" fmla="*/ 88 w 88"/>
                  <a:gd name="T5" fmla="*/ 0 h 112"/>
                  <a:gd name="T6" fmla="*/ 40 w 88"/>
                  <a:gd name="T7" fmla="*/ 112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112"/>
                  <a:gd name="T14" fmla="*/ 88 w 88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112">
                    <a:moveTo>
                      <a:pt x="40" y="112"/>
                    </a:moveTo>
                    <a:lnTo>
                      <a:pt x="0" y="0"/>
                    </a:lnTo>
                    <a:lnTo>
                      <a:pt x="88" y="0"/>
                    </a:lnTo>
                    <a:lnTo>
                      <a:pt x="40" y="1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43" name="Freeform 162"/>
              <p:cNvSpPr>
                <a:spLocks/>
              </p:cNvSpPr>
              <p:nvPr/>
            </p:nvSpPr>
            <p:spPr bwMode="auto">
              <a:xfrm>
                <a:off x="6064" y="896"/>
                <a:ext cx="88" cy="112"/>
              </a:xfrm>
              <a:custGeom>
                <a:avLst/>
                <a:gdLst>
                  <a:gd name="T0" fmla="*/ 48 w 88"/>
                  <a:gd name="T1" fmla="*/ 0 h 112"/>
                  <a:gd name="T2" fmla="*/ 88 w 88"/>
                  <a:gd name="T3" fmla="*/ 112 h 112"/>
                  <a:gd name="T4" fmla="*/ 0 w 88"/>
                  <a:gd name="T5" fmla="*/ 112 h 112"/>
                  <a:gd name="T6" fmla="*/ 48 w 88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112"/>
                  <a:gd name="T14" fmla="*/ 88 w 88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112">
                    <a:moveTo>
                      <a:pt x="48" y="0"/>
                    </a:moveTo>
                    <a:lnTo>
                      <a:pt x="88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44" name="Line 163"/>
              <p:cNvSpPr>
                <a:spLocks noChangeShapeType="1"/>
              </p:cNvSpPr>
              <p:nvPr/>
            </p:nvSpPr>
            <p:spPr bwMode="auto">
              <a:xfrm flipH="1">
                <a:off x="6096" y="936"/>
                <a:ext cx="8" cy="52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238" name="Rectangle 164"/>
            <p:cNvSpPr>
              <a:spLocks noChangeArrowheads="1"/>
            </p:cNvSpPr>
            <p:nvPr/>
          </p:nvSpPr>
          <p:spPr bwMode="auto">
            <a:xfrm>
              <a:off x="5888" y="1404"/>
              <a:ext cx="336" cy="248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" name="Rectangle 165"/>
            <p:cNvSpPr>
              <a:spLocks noChangeArrowheads="1"/>
            </p:cNvSpPr>
            <p:nvPr/>
          </p:nvSpPr>
          <p:spPr bwMode="auto">
            <a:xfrm>
              <a:off x="5896" y="1388"/>
              <a:ext cx="28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VWF:</a:t>
              </a:r>
            </a:p>
          </p:txBody>
        </p:sp>
        <p:sp>
          <p:nvSpPr>
            <p:cNvPr id="240" name="Rectangle 166"/>
            <p:cNvSpPr>
              <a:spLocks noChangeArrowheads="1"/>
            </p:cNvSpPr>
            <p:nvPr/>
          </p:nvSpPr>
          <p:spPr bwMode="auto">
            <a:xfrm>
              <a:off x="5976" y="1508"/>
              <a:ext cx="1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CB</a:t>
              </a:r>
            </a:p>
          </p:txBody>
        </p:sp>
        <p:sp>
          <p:nvSpPr>
            <p:cNvPr id="241" name="Rectangle 167"/>
            <p:cNvSpPr>
              <a:spLocks noChangeArrowheads="1"/>
            </p:cNvSpPr>
            <p:nvPr/>
          </p:nvSpPr>
          <p:spPr bwMode="auto">
            <a:xfrm>
              <a:off x="5884" y="1400"/>
              <a:ext cx="344" cy="256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5" name="Group 168"/>
          <p:cNvGrpSpPr>
            <a:grpSpLocks/>
          </p:cNvGrpSpPr>
          <p:nvPr/>
        </p:nvGrpSpPr>
        <p:grpSpPr bwMode="auto">
          <a:xfrm>
            <a:off x="3787031" y="1351929"/>
            <a:ext cx="965200" cy="2806700"/>
            <a:chOff x="3016" y="872"/>
            <a:chExt cx="608" cy="1768"/>
          </a:xfrm>
        </p:grpSpPr>
        <p:sp>
          <p:nvSpPr>
            <p:cNvPr id="246" name="Rectangle 169"/>
            <p:cNvSpPr>
              <a:spLocks noChangeArrowheads="1"/>
            </p:cNvSpPr>
            <p:nvPr/>
          </p:nvSpPr>
          <p:spPr bwMode="auto">
            <a:xfrm>
              <a:off x="3016" y="872"/>
              <a:ext cx="592" cy="17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247" name="Picture 170"/>
            <p:cNvPicPr>
              <a:picLocks noChangeAspect="1" noChangeArrowheads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872"/>
              <a:ext cx="608" cy="17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8" name="Group 171"/>
          <p:cNvGrpSpPr>
            <a:grpSpLocks/>
          </p:cNvGrpSpPr>
          <p:nvPr/>
        </p:nvGrpSpPr>
        <p:grpSpPr bwMode="auto">
          <a:xfrm>
            <a:off x="2058244" y="1326529"/>
            <a:ext cx="1346200" cy="2921000"/>
            <a:chOff x="2064" y="856"/>
            <a:chExt cx="848" cy="1840"/>
          </a:xfrm>
        </p:grpSpPr>
        <p:sp>
          <p:nvSpPr>
            <p:cNvPr id="249" name="Rectangle 172"/>
            <p:cNvSpPr>
              <a:spLocks noChangeArrowheads="1"/>
            </p:cNvSpPr>
            <p:nvPr/>
          </p:nvSpPr>
          <p:spPr bwMode="auto">
            <a:xfrm>
              <a:off x="2064" y="856"/>
              <a:ext cx="816" cy="17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250" name="Picture 173"/>
            <p:cNvPicPr>
              <a:picLocks noChangeAspect="1" noChangeArrowheads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56"/>
              <a:ext cx="848" cy="18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" name="Group 174"/>
          <p:cNvGrpSpPr>
            <a:grpSpLocks/>
          </p:cNvGrpSpPr>
          <p:nvPr/>
        </p:nvGrpSpPr>
        <p:grpSpPr bwMode="auto">
          <a:xfrm>
            <a:off x="1697881" y="4196729"/>
            <a:ext cx="1714500" cy="1239838"/>
            <a:chOff x="1768" y="3052"/>
            <a:chExt cx="1080" cy="781"/>
          </a:xfrm>
        </p:grpSpPr>
        <p:sp>
          <p:nvSpPr>
            <p:cNvPr id="252" name="Rectangle 175"/>
            <p:cNvSpPr>
              <a:spLocks noChangeArrowheads="1"/>
            </p:cNvSpPr>
            <p:nvPr/>
          </p:nvSpPr>
          <p:spPr bwMode="auto">
            <a:xfrm>
              <a:off x="2280" y="3284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Type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3" name="Rectangle 176"/>
            <p:cNvSpPr>
              <a:spLocks noChangeArrowheads="1"/>
            </p:cNvSpPr>
            <p:nvPr/>
          </p:nvSpPr>
          <p:spPr bwMode="auto">
            <a:xfrm>
              <a:off x="2352" y="3436"/>
              <a:ext cx="1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2B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Rectangle 177"/>
            <p:cNvSpPr>
              <a:spLocks noChangeArrowheads="1"/>
            </p:cNvSpPr>
            <p:nvPr/>
          </p:nvSpPr>
          <p:spPr bwMode="auto">
            <a:xfrm>
              <a:off x="2376" y="3660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Normal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5" name="Rectangle 178"/>
            <p:cNvSpPr>
              <a:spLocks noChangeArrowheads="1"/>
            </p:cNvSpPr>
            <p:nvPr/>
          </p:nvSpPr>
          <p:spPr bwMode="auto">
            <a:xfrm>
              <a:off x="1768" y="3660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Normal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56" name="Group 181"/>
            <p:cNvGrpSpPr>
              <a:grpSpLocks/>
            </p:cNvGrpSpPr>
            <p:nvPr/>
          </p:nvGrpSpPr>
          <p:grpSpPr bwMode="auto">
            <a:xfrm>
              <a:off x="2264" y="3052"/>
              <a:ext cx="96" cy="208"/>
              <a:chOff x="2312" y="2680"/>
              <a:chExt cx="96" cy="208"/>
            </a:xfrm>
          </p:grpSpPr>
          <p:sp>
            <p:nvSpPr>
              <p:cNvPr id="266" name="Freeform 180"/>
              <p:cNvSpPr>
                <a:spLocks/>
              </p:cNvSpPr>
              <p:nvPr/>
            </p:nvSpPr>
            <p:spPr bwMode="auto">
              <a:xfrm>
                <a:off x="2312" y="2680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" name="Line 181"/>
              <p:cNvSpPr>
                <a:spLocks noChangeShapeType="1"/>
              </p:cNvSpPr>
              <p:nvPr/>
            </p:nvSpPr>
            <p:spPr bwMode="auto">
              <a:xfrm>
                <a:off x="2360" y="2728"/>
                <a:ext cx="1" cy="16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257" name="Group 182"/>
            <p:cNvGrpSpPr>
              <a:grpSpLocks/>
            </p:cNvGrpSpPr>
            <p:nvPr/>
          </p:nvGrpSpPr>
          <p:grpSpPr bwMode="auto">
            <a:xfrm>
              <a:off x="2056" y="3052"/>
              <a:ext cx="96" cy="608"/>
              <a:chOff x="2104" y="2680"/>
              <a:chExt cx="96" cy="608"/>
            </a:xfrm>
          </p:grpSpPr>
          <p:sp>
            <p:nvSpPr>
              <p:cNvPr id="264" name="Freeform 183"/>
              <p:cNvSpPr>
                <a:spLocks/>
              </p:cNvSpPr>
              <p:nvPr/>
            </p:nvSpPr>
            <p:spPr bwMode="auto">
              <a:xfrm>
                <a:off x="2104" y="2680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5" name="Line 184"/>
              <p:cNvSpPr>
                <a:spLocks noChangeShapeType="1"/>
              </p:cNvSpPr>
              <p:nvPr/>
            </p:nvSpPr>
            <p:spPr bwMode="auto">
              <a:xfrm>
                <a:off x="2152" y="2728"/>
                <a:ext cx="1" cy="56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258" name="Group 185"/>
            <p:cNvGrpSpPr>
              <a:grpSpLocks/>
            </p:cNvGrpSpPr>
            <p:nvPr/>
          </p:nvGrpSpPr>
          <p:grpSpPr bwMode="auto">
            <a:xfrm>
              <a:off x="2472" y="3052"/>
              <a:ext cx="96" cy="208"/>
              <a:chOff x="2520" y="2680"/>
              <a:chExt cx="96" cy="208"/>
            </a:xfrm>
          </p:grpSpPr>
          <p:sp>
            <p:nvSpPr>
              <p:cNvPr id="262" name="Freeform 186"/>
              <p:cNvSpPr>
                <a:spLocks/>
              </p:cNvSpPr>
              <p:nvPr/>
            </p:nvSpPr>
            <p:spPr bwMode="auto">
              <a:xfrm>
                <a:off x="2520" y="2680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3" name="Line 187"/>
              <p:cNvSpPr>
                <a:spLocks noChangeShapeType="1"/>
              </p:cNvSpPr>
              <p:nvPr/>
            </p:nvSpPr>
            <p:spPr bwMode="auto">
              <a:xfrm>
                <a:off x="2568" y="2728"/>
                <a:ext cx="1" cy="16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259" name="Group 188"/>
            <p:cNvGrpSpPr>
              <a:grpSpLocks/>
            </p:cNvGrpSpPr>
            <p:nvPr/>
          </p:nvGrpSpPr>
          <p:grpSpPr bwMode="auto">
            <a:xfrm>
              <a:off x="2704" y="3052"/>
              <a:ext cx="96" cy="600"/>
              <a:chOff x="2752" y="2680"/>
              <a:chExt cx="96" cy="600"/>
            </a:xfrm>
          </p:grpSpPr>
          <p:sp>
            <p:nvSpPr>
              <p:cNvPr id="260" name="Freeform 189"/>
              <p:cNvSpPr>
                <a:spLocks/>
              </p:cNvSpPr>
              <p:nvPr/>
            </p:nvSpPr>
            <p:spPr bwMode="auto">
              <a:xfrm>
                <a:off x="2752" y="2680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1" name="Line 190"/>
              <p:cNvSpPr>
                <a:spLocks noChangeShapeType="1"/>
              </p:cNvSpPr>
              <p:nvPr/>
            </p:nvSpPr>
            <p:spPr bwMode="auto">
              <a:xfrm>
                <a:off x="2800" y="2728"/>
                <a:ext cx="1" cy="55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268" name="Group 191"/>
          <p:cNvGrpSpPr>
            <a:grpSpLocks/>
          </p:cNvGrpSpPr>
          <p:nvPr/>
        </p:nvGrpSpPr>
        <p:grpSpPr bwMode="auto">
          <a:xfrm>
            <a:off x="3594944" y="4196729"/>
            <a:ext cx="1441450" cy="1239838"/>
            <a:chOff x="3709" y="3052"/>
            <a:chExt cx="908" cy="781"/>
          </a:xfrm>
        </p:grpSpPr>
        <p:sp>
          <p:nvSpPr>
            <p:cNvPr id="269" name="Rectangle 192"/>
            <p:cNvSpPr>
              <a:spLocks noChangeArrowheads="1"/>
            </p:cNvSpPr>
            <p:nvPr/>
          </p:nvSpPr>
          <p:spPr bwMode="auto">
            <a:xfrm>
              <a:off x="3709" y="3284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Type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0" name="Rectangle 193"/>
            <p:cNvSpPr>
              <a:spLocks noChangeArrowheads="1"/>
            </p:cNvSpPr>
            <p:nvPr/>
          </p:nvSpPr>
          <p:spPr bwMode="auto">
            <a:xfrm>
              <a:off x="3773" y="3436"/>
              <a:ext cx="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2A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1" name="Rectangle 194"/>
            <p:cNvSpPr>
              <a:spLocks noChangeArrowheads="1"/>
            </p:cNvSpPr>
            <p:nvPr/>
          </p:nvSpPr>
          <p:spPr bwMode="auto">
            <a:xfrm>
              <a:off x="4253" y="3284"/>
              <a:ext cx="26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Mild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2" name="Rectangle 195"/>
            <p:cNvSpPr>
              <a:spLocks noChangeArrowheads="1"/>
            </p:cNvSpPr>
            <p:nvPr/>
          </p:nvSpPr>
          <p:spPr bwMode="auto">
            <a:xfrm>
              <a:off x="4181" y="3436"/>
              <a:ext cx="4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Type 1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3" name="Rectangle 196"/>
            <p:cNvSpPr>
              <a:spLocks noChangeArrowheads="1"/>
            </p:cNvSpPr>
            <p:nvPr/>
          </p:nvSpPr>
          <p:spPr bwMode="auto">
            <a:xfrm>
              <a:off x="3853" y="3660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AU" sz="1800">
                  <a:solidFill>
                    <a:srgbClr val="FFFF00"/>
                  </a:solidFill>
                  <a:latin typeface="Arial" panose="020B0604020202020204" pitchFamily="34" charset="0"/>
                </a:rPr>
                <a:t>Normal</a:t>
              </a:r>
              <a:endParaRPr lang="en-AU" altLang="en-AU" sz="24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74" name="Group 199"/>
            <p:cNvGrpSpPr>
              <a:grpSpLocks/>
            </p:cNvGrpSpPr>
            <p:nvPr/>
          </p:nvGrpSpPr>
          <p:grpSpPr bwMode="auto">
            <a:xfrm>
              <a:off x="3861" y="3052"/>
              <a:ext cx="96" cy="208"/>
              <a:chOff x="3040" y="2680"/>
              <a:chExt cx="96" cy="208"/>
            </a:xfrm>
          </p:grpSpPr>
          <p:sp>
            <p:nvSpPr>
              <p:cNvPr id="281" name="Freeform 198"/>
              <p:cNvSpPr>
                <a:spLocks/>
              </p:cNvSpPr>
              <p:nvPr/>
            </p:nvSpPr>
            <p:spPr bwMode="auto">
              <a:xfrm>
                <a:off x="3040" y="2680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82" name="Line 199"/>
              <p:cNvSpPr>
                <a:spLocks noChangeShapeType="1"/>
              </p:cNvSpPr>
              <p:nvPr/>
            </p:nvSpPr>
            <p:spPr bwMode="auto">
              <a:xfrm>
                <a:off x="3088" y="2728"/>
                <a:ext cx="1" cy="16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275" name="Group 200"/>
            <p:cNvGrpSpPr>
              <a:grpSpLocks/>
            </p:cNvGrpSpPr>
            <p:nvPr/>
          </p:nvGrpSpPr>
          <p:grpSpPr bwMode="auto">
            <a:xfrm>
              <a:off x="4293" y="3052"/>
              <a:ext cx="96" cy="208"/>
              <a:chOff x="3472" y="2680"/>
              <a:chExt cx="96" cy="208"/>
            </a:xfrm>
          </p:grpSpPr>
          <p:sp>
            <p:nvSpPr>
              <p:cNvPr id="279" name="Freeform 201"/>
              <p:cNvSpPr>
                <a:spLocks/>
              </p:cNvSpPr>
              <p:nvPr/>
            </p:nvSpPr>
            <p:spPr bwMode="auto">
              <a:xfrm>
                <a:off x="3472" y="2680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80" name="Line 202"/>
              <p:cNvSpPr>
                <a:spLocks noChangeShapeType="1"/>
              </p:cNvSpPr>
              <p:nvPr/>
            </p:nvSpPr>
            <p:spPr bwMode="auto">
              <a:xfrm>
                <a:off x="3520" y="2728"/>
                <a:ext cx="1" cy="16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276" name="Group 203"/>
            <p:cNvGrpSpPr>
              <a:grpSpLocks/>
            </p:cNvGrpSpPr>
            <p:nvPr/>
          </p:nvGrpSpPr>
          <p:grpSpPr bwMode="auto">
            <a:xfrm>
              <a:off x="4077" y="3052"/>
              <a:ext cx="96" cy="600"/>
              <a:chOff x="3256" y="2680"/>
              <a:chExt cx="96" cy="600"/>
            </a:xfrm>
          </p:grpSpPr>
          <p:sp>
            <p:nvSpPr>
              <p:cNvPr id="277" name="Freeform 204"/>
              <p:cNvSpPr>
                <a:spLocks/>
              </p:cNvSpPr>
              <p:nvPr/>
            </p:nvSpPr>
            <p:spPr bwMode="auto">
              <a:xfrm>
                <a:off x="3256" y="2680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12"/>
                  <a:gd name="T14" fmla="*/ 96 w 96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78" name="Line 205"/>
              <p:cNvSpPr>
                <a:spLocks noChangeShapeType="1"/>
              </p:cNvSpPr>
              <p:nvPr/>
            </p:nvSpPr>
            <p:spPr bwMode="auto">
              <a:xfrm>
                <a:off x="3304" y="2728"/>
                <a:ext cx="1" cy="55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283" name="Rectangle 3"/>
          <p:cNvSpPr>
            <a:spLocks noChangeArrowheads="1"/>
          </p:cNvSpPr>
          <p:nvPr/>
        </p:nvSpPr>
        <p:spPr bwMode="auto">
          <a:xfrm>
            <a:off x="6190506" y="3274392"/>
            <a:ext cx="177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AU" sz="1800" b="1">
                <a:solidFill>
                  <a:srgbClr val="FFFF00"/>
                </a:solidFill>
                <a:latin typeface="Arial" panose="020B0604020202020204" pitchFamily="34" charset="0"/>
              </a:rPr>
              <a:t>Assay inter-relationships</a:t>
            </a:r>
            <a:endParaRPr lang="en-AU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84" name="Subtitle 2"/>
          <p:cNvSpPr txBox="1">
            <a:spLocks/>
          </p:cNvSpPr>
          <p:nvPr/>
        </p:nvSpPr>
        <p:spPr bwMode="auto">
          <a:xfrm>
            <a:off x="8736728" y="1334649"/>
            <a:ext cx="2732493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low VWF but concordant activity &amp; antigen (i.e. </a:t>
            </a:r>
            <a:r>
              <a:rPr lang="en-US" altLang="en-US" sz="1600" dirty="0" err="1" smtClean="0"/>
              <a:t>RCo</a:t>
            </a:r>
            <a:r>
              <a:rPr lang="en-US" altLang="en-US" sz="1600" dirty="0" smtClean="0"/>
              <a:t>/Ag &amp; CB/Ag &gt; 0.7 = type 1 VWD or ‘low VWF’)</a:t>
            </a:r>
            <a:endParaRPr lang="en-US" alt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discordant </a:t>
            </a:r>
            <a:r>
              <a:rPr lang="en-US" altLang="en-US" sz="1600" dirty="0"/>
              <a:t>activity &amp; antigen </a:t>
            </a:r>
            <a:r>
              <a:rPr lang="en-US" altLang="en-US" sz="1600" dirty="0" smtClean="0"/>
              <a:t>x2 (i.e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RCo</a:t>
            </a:r>
            <a:r>
              <a:rPr lang="en-US" altLang="en-US" sz="1600" dirty="0"/>
              <a:t>/Ag &amp; CB/Ag </a:t>
            </a:r>
            <a:r>
              <a:rPr lang="en-US" altLang="en-US" sz="1600" dirty="0" smtClean="0"/>
              <a:t>&lt; 0.5 </a:t>
            </a:r>
            <a:r>
              <a:rPr lang="en-US" altLang="en-US" sz="1600" dirty="0"/>
              <a:t>= </a:t>
            </a:r>
            <a:r>
              <a:rPr lang="en-US" altLang="en-US" sz="1600" dirty="0" smtClean="0"/>
              <a:t>probable loss of HMW VWF = type 2A or 2B VWD)</a:t>
            </a:r>
            <a:endParaRPr lang="en-US" alt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 discordant </a:t>
            </a:r>
            <a:r>
              <a:rPr lang="en-US" altLang="en-US" sz="1600" dirty="0"/>
              <a:t>activity &amp; antigen </a:t>
            </a:r>
            <a:r>
              <a:rPr lang="en-US" altLang="en-US" sz="1600" dirty="0" smtClean="0"/>
              <a:t>x1 </a:t>
            </a:r>
            <a:r>
              <a:rPr lang="en-US" altLang="en-US" sz="1600" dirty="0"/>
              <a:t>(i.e. </a:t>
            </a:r>
            <a:r>
              <a:rPr lang="en-US" altLang="en-US" sz="1600" dirty="0" err="1"/>
              <a:t>RCo</a:t>
            </a:r>
            <a:r>
              <a:rPr lang="en-US" altLang="en-US" sz="1600" dirty="0"/>
              <a:t>/Ag </a:t>
            </a:r>
            <a:r>
              <a:rPr lang="en-US" altLang="en-US" sz="1600" i="1" u="sng" dirty="0" smtClean="0"/>
              <a:t>or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CB/Ag &lt; 0.5 = probable </a:t>
            </a:r>
            <a:r>
              <a:rPr lang="en-US" altLang="en-US" sz="1600" dirty="0" smtClean="0"/>
              <a:t>VWF ‘dysfunction’ = </a:t>
            </a:r>
            <a:r>
              <a:rPr lang="en-US" altLang="en-US" sz="1600" dirty="0"/>
              <a:t>type </a:t>
            </a:r>
            <a:r>
              <a:rPr lang="en-US" altLang="en-US" sz="1600" dirty="0" smtClean="0"/>
              <a:t>2M </a:t>
            </a:r>
            <a:r>
              <a:rPr lang="en-US" altLang="en-US" sz="1600" dirty="0"/>
              <a:t>VWD)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5315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11645" y="101911"/>
            <a:ext cx="10972800" cy="720080"/>
          </a:xfrm>
        </p:spPr>
        <p:txBody>
          <a:bodyPr/>
          <a:lstStyle/>
          <a:p>
            <a:r>
              <a:rPr lang="en-US" altLang="en-US" dirty="0" smtClean="0"/>
              <a:t>VWF structure &amp; binding sites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Picture 7" descr="Slid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3" y="1272232"/>
            <a:ext cx="59150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183" y="5013176"/>
            <a:ext cx="6102484" cy="69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" name="Grupp 29697"/>
          <p:cNvGrpSpPr>
            <a:grpSpLocks/>
          </p:cNvGrpSpPr>
          <p:nvPr/>
        </p:nvGrpSpPr>
        <p:grpSpPr bwMode="auto">
          <a:xfrm rot="5400000">
            <a:off x="5849640" y="3141216"/>
            <a:ext cx="3417887" cy="1196975"/>
            <a:chOff x="1979712" y="3212976"/>
            <a:chExt cx="5680248" cy="1664568"/>
          </a:xfrm>
        </p:grpSpPr>
        <p:sp>
          <p:nvSpPr>
            <p:cNvPr id="9" name="Frihandsfigur 28"/>
            <p:cNvSpPr/>
            <p:nvPr/>
          </p:nvSpPr>
          <p:spPr>
            <a:xfrm>
              <a:off x="2156255" y="3591420"/>
              <a:ext cx="5282053" cy="969782"/>
            </a:xfrm>
            <a:custGeom>
              <a:avLst/>
              <a:gdLst>
                <a:gd name="connsiteX0" fmla="*/ 33769 w 5282053"/>
                <a:gd name="connsiteY0" fmla="*/ 464421 h 969782"/>
                <a:gd name="connsiteX1" fmla="*/ 85604 w 5282053"/>
                <a:gd name="connsiteY1" fmla="*/ 451463 h 969782"/>
                <a:gd name="connsiteX2" fmla="*/ 772417 w 5282053"/>
                <a:gd name="connsiteY2" fmla="*/ 464421 h 969782"/>
                <a:gd name="connsiteX3" fmla="*/ 1433312 w 5282053"/>
                <a:gd name="connsiteY3" fmla="*/ 10893 h 969782"/>
                <a:gd name="connsiteX4" fmla="*/ 1964619 w 5282053"/>
                <a:gd name="connsiteY4" fmla="*/ 969782 h 969782"/>
                <a:gd name="connsiteX5" fmla="*/ 2612556 w 5282053"/>
                <a:gd name="connsiteY5" fmla="*/ 10893 h 969782"/>
                <a:gd name="connsiteX6" fmla="*/ 3364162 w 5282053"/>
                <a:gd name="connsiteY6" fmla="*/ 451463 h 969782"/>
                <a:gd name="connsiteX7" fmla="*/ 4102809 w 5282053"/>
                <a:gd name="connsiteY7" fmla="*/ 451463 h 969782"/>
                <a:gd name="connsiteX8" fmla="*/ 4711869 w 5282053"/>
                <a:gd name="connsiteY8" fmla="*/ 464421 h 969782"/>
                <a:gd name="connsiteX9" fmla="*/ 5282053 w 5282053"/>
                <a:gd name="connsiteY9" fmla="*/ 464421 h 969782"/>
                <a:gd name="connsiteX10" fmla="*/ 5282053 w 5282053"/>
                <a:gd name="connsiteY10" fmla="*/ 464421 h 96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2053" h="969782">
                  <a:moveTo>
                    <a:pt x="33769" y="464421"/>
                  </a:moveTo>
                  <a:cubicBezTo>
                    <a:pt x="-1868" y="457942"/>
                    <a:pt x="-37504" y="451463"/>
                    <a:pt x="85604" y="451463"/>
                  </a:cubicBezTo>
                  <a:cubicBezTo>
                    <a:pt x="208712" y="451463"/>
                    <a:pt x="547799" y="537849"/>
                    <a:pt x="772417" y="464421"/>
                  </a:cubicBezTo>
                  <a:cubicBezTo>
                    <a:pt x="997035" y="390993"/>
                    <a:pt x="1234612" y="-73334"/>
                    <a:pt x="1433312" y="10893"/>
                  </a:cubicBezTo>
                  <a:cubicBezTo>
                    <a:pt x="1632012" y="95120"/>
                    <a:pt x="1768078" y="969782"/>
                    <a:pt x="1964619" y="969782"/>
                  </a:cubicBezTo>
                  <a:cubicBezTo>
                    <a:pt x="2161160" y="969782"/>
                    <a:pt x="2379299" y="97279"/>
                    <a:pt x="2612556" y="10893"/>
                  </a:cubicBezTo>
                  <a:cubicBezTo>
                    <a:pt x="2845813" y="-75493"/>
                    <a:pt x="3115787" y="378035"/>
                    <a:pt x="3364162" y="451463"/>
                  </a:cubicBezTo>
                  <a:cubicBezTo>
                    <a:pt x="3612538" y="524891"/>
                    <a:pt x="3878191" y="449303"/>
                    <a:pt x="4102809" y="451463"/>
                  </a:cubicBezTo>
                  <a:cubicBezTo>
                    <a:pt x="4327427" y="453623"/>
                    <a:pt x="4515328" y="462261"/>
                    <a:pt x="4711869" y="464421"/>
                  </a:cubicBezTo>
                  <a:cubicBezTo>
                    <a:pt x="4908410" y="466581"/>
                    <a:pt x="5282053" y="464421"/>
                    <a:pt x="5282053" y="464421"/>
                  </a:cubicBezTo>
                  <a:lnTo>
                    <a:pt x="5282053" y="464421"/>
                  </a:lnTo>
                </a:path>
              </a:pathLst>
            </a:custGeom>
            <a:ln w="50800"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10" name="Ellips 1"/>
            <p:cNvSpPr>
              <a:spLocks noChangeArrowheads="1"/>
            </p:cNvSpPr>
            <p:nvPr/>
          </p:nvSpPr>
          <p:spPr bwMode="auto">
            <a:xfrm>
              <a:off x="2008734" y="3932670"/>
              <a:ext cx="503913" cy="286994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Ellips 3"/>
            <p:cNvSpPr>
              <a:spLocks noChangeArrowheads="1"/>
            </p:cNvSpPr>
            <p:nvPr/>
          </p:nvSpPr>
          <p:spPr bwMode="auto">
            <a:xfrm>
              <a:off x="2628733" y="3908386"/>
              <a:ext cx="503915" cy="286994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Ellips 4"/>
            <p:cNvSpPr>
              <a:spLocks noChangeArrowheads="1"/>
            </p:cNvSpPr>
            <p:nvPr/>
          </p:nvSpPr>
          <p:spPr bwMode="auto">
            <a:xfrm flipV="1">
              <a:off x="3275116" y="3224014"/>
              <a:ext cx="783573" cy="728524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Ellips 5"/>
            <p:cNvSpPr>
              <a:spLocks noChangeArrowheads="1"/>
            </p:cNvSpPr>
            <p:nvPr/>
          </p:nvSpPr>
          <p:spPr bwMode="auto">
            <a:xfrm flipV="1">
              <a:off x="3779029" y="4160057"/>
              <a:ext cx="783574" cy="728524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Ellips 6"/>
            <p:cNvSpPr>
              <a:spLocks noChangeArrowheads="1"/>
            </p:cNvSpPr>
            <p:nvPr/>
          </p:nvSpPr>
          <p:spPr bwMode="auto">
            <a:xfrm flipV="1">
              <a:off x="4428049" y="3224014"/>
              <a:ext cx="783574" cy="728524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Ellips 8"/>
            <p:cNvSpPr>
              <a:spLocks noChangeArrowheads="1"/>
            </p:cNvSpPr>
            <p:nvPr/>
          </p:nvSpPr>
          <p:spPr bwMode="auto">
            <a:xfrm>
              <a:off x="5290772" y="3908385"/>
              <a:ext cx="506552" cy="286994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Ellips 11"/>
            <p:cNvSpPr>
              <a:spLocks noChangeArrowheads="1"/>
            </p:cNvSpPr>
            <p:nvPr/>
          </p:nvSpPr>
          <p:spPr bwMode="auto">
            <a:xfrm flipV="1">
              <a:off x="6660047" y="3901763"/>
              <a:ext cx="424766" cy="351016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Ellips 12"/>
            <p:cNvSpPr>
              <a:spLocks noChangeArrowheads="1"/>
            </p:cNvSpPr>
            <p:nvPr/>
          </p:nvSpPr>
          <p:spPr bwMode="auto">
            <a:xfrm flipV="1">
              <a:off x="7235195" y="3901763"/>
              <a:ext cx="424766" cy="351016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Rektangel med rundade hörn 2"/>
            <p:cNvSpPr>
              <a:spLocks noChangeArrowheads="1"/>
            </p:cNvSpPr>
            <p:nvPr/>
          </p:nvSpPr>
          <p:spPr bwMode="auto">
            <a:xfrm>
              <a:off x="5939792" y="3908385"/>
              <a:ext cx="503913" cy="2869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2" name="textruta 7"/>
          <p:cNvSpPr txBox="1">
            <a:spLocks noChangeArrowheads="1"/>
          </p:cNvSpPr>
          <p:nvPr/>
        </p:nvSpPr>
        <p:spPr bwMode="auto">
          <a:xfrm>
            <a:off x="7418884" y="2075210"/>
            <a:ext cx="2921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" pitchFamily="49" charset="0"/>
              </a:rPr>
              <a:t>D</a:t>
            </a:r>
          </a:p>
        </p:txBody>
      </p:sp>
      <p:sp>
        <p:nvSpPr>
          <p:cNvPr id="23" name="textruta 13"/>
          <p:cNvSpPr txBox="1">
            <a:spLocks noChangeArrowheads="1"/>
          </p:cNvSpPr>
          <p:nvPr/>
        </p:nvSpPr>
        <p:spPr bwMode="auto">
          <a:xfrm>
            <a:off x="7371259" y="2478435"/>
            <a:ext cx="3984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" pitchFamily="49" charset="0"/>
              </a:rPr>
              <a:t>D3</a:t>
            </a:r>
          </a:p>
        </p:txBody>
      </p:sp>
      <p:sp>
        <p:nvSpPr>
          <p:cNvPr id="24" name="textruta 14"/>
          <p:cNvSpPr txBox="1">
            <a:spLocks noChangeArrowheads="1"/>
          </p:cNvSpPr>
          <p:nvPr/>
        </p:nvSpPr>
        <p:spPr bwMode="auto">
          <a:xfrm>
            <a:off x="7371259" y="4883497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" pitchFamily="49" charset="0"/>
              </a:rPr>
              <a:t>C1</a:t>
            </a:r>
          </a:p>
        </p:txBody>
      </p:sp>
      <p:sp>
        <p:nvSpPr>
          <p:cNvPr id="25" name="textruta 15"/>
          <p:cNvSpPr txBox="1">
            <a:spLocks noChangeArrowheads="1"/>
          </p:cNvSpPr>
          <p:nvPr/>
        </p:nvSpPr>
        <p:spPr bwMode="auto">
          <a:xfrm>
            <a:off x="7371259" y="5191472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" pitchFamily="49" charset="0"/>
              </a:rPr>
              <a:t>C2</a:t>
            </a:r>
          </a:p>
        </p:txBody>
      </p:sp>
      <p:sp>
        <p:nvSpPr>
          <p:cNvPr id="26" name="textruta 16"/>
          <p:cNvSpPr txBox="1">
            <a:spLocks noChangeArrowheads="1"/>
          </p:cNvSpPr>
          <p:nvPr/>
        </p:nvSpPr>
        <p:spPr bwMode="auto">
          <a:xfrm>
            <a:off x="7368084" y="4412010"/>
            <a:ext cx="50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itchFamily="49" charset="0"/>
              </a:rPr>
              <a:t>B</a:t>
            </a:r>
            <a:r>
              <a:rPr lang="en-US" altLang="en-US" sz="1400" baseline="-25000" dirty="0">
                <a:latin typeface="Courier" pitchFamily="49" charset="0"/>
              </a:rPr>
              <a:t>1-3</a:t>
            </a:r>
          </a:p>
        </p:txBody>
      </p:sp>
      <p:sp>
        <p:nvSpPr>
          <p:cNvPr id="27" name="textruta 17"/>
          <p:cNvSpPr txBox="1">
            <a:spLocks noChangeArrowheads="1"/>
          </p:cNvSpPr>
          <p:nvPr/>
        </p:nvSpPr>
        <p:spPr bwMode="auto">
          <a:xfrm>
            <a:off x="7710984" y="2918172"/>
            <a:ext cx="4000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" pitchFamily="49" charset="0"/>
              </a:rPr>
              <a:t>A1</a:t>
            </a:r>
          </a:p>
        </p:txBody>
      </p:sp>
      <p:sp>
        <p:nvSpPr>
          <p:cNvPr id="28" name="textruta 18"/>
          <p:cNvSpPr txBox="1">
            <a:spLocks noChangeArrowheads="1"/>
          </p:cNvSpPr>
          <p:nvPr/>
        </p:nvSpPr>
        <p:spPr bwMode="auto">
          <a:xfrm>
            <a:off x="7033121" y="3232497"/>
            <a:ext cx="3984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" pitchFamily="49" charset="0"/>
              </a:rPr>
              <a:t>A2</a:t>
            </a:r>
          </a:p>
        </p:txBody>
      </p:sp>
      <p:sp>
        <p:nvSpPr>
          <p:cNvPr id="29" name="textruta 19"/>
          <p:cNvSpPr txBox="1">
            <a:spLocks noChangeArrowheads="1"/>
          </p:cNvSpPr>
          <p:nvPr/>
        </p:nvSpPr>
        <p:spPr bwMode="auto">
          <a:xfrm>
            <a:off x="7710984" y="3646835"/>
            <a:ext cx="4000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" pitchFamily="49" charset="0"/>
              </a:rPr>
              <a:t>A3</a:t>
            </a:r>
          </a:p>
        </p:txBody>
      </p:sp>
      <p:sp>
        <p:nvSpPr>
          <p:cNvPr id="30" name="textruta 30"/>
          <p:cNvSpPr txBox="1">
            <a:spLocks noChangeArrowheads="1"/>
          </p:cNvSpPr>
          <p:nvPr/>
        </p:nvSpPr>
        <p:spPr bwMode="auto">
          <a:xfrm>
            <a:off x="7383959" y="4048472"/>
            <a:ext cx="3984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" pitchFamily="49" charset="0"/>
              </a:rPr>
              <a:t>D4</a:t>
            </a:r>
          </a:p>
        </p:txBody>
      </p:sp>
      <p:cxnSp>
        <p:nvCxnSpPr>
          <p:cNvPr id="31" name="Rak pil 37"/>
          <p:cNvCxnSpPr>
            <a:cxnSpLocks noChangeShapeType="1"/>
          </p:cNvCxnSpPr>
          <p:nvPr/>
        </p:nvCxnSpPr>
        <p:spPr bwMode="auto">
          <a:xfrm>
            <a:off x="8204696" y="3016597"/>
            <a:ext cx="3794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Rak pil 50"/>
          <p:cNvCxnSpPr>
            <a:cxnSpLocks noChangeShapeType="1"/>
          </p:cNvCxnSpPr>
          <p:nvPr/>
        </p:nvCxnSpPr>
        <p:spPr bwMode="auto">
          <a:xfrm flipV="1">
            <a:off x="7818934" y="2321272"/>
            <a:ext cx="7651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Rak pil 55"/>
          <p:cNvCxnSpPr>
            <a:cxnSpLocks noChangeShapeType="1"/>
          </p:cNvCxnSpPr>
          <p:nvPr/>
        </p:nvCxnSpPr>
        <p:spPr bwMode="auto">
          <a:xfrm>
            <a:off x="7803059" y="5315297"/>
            <a:ext cx="781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ruta 29718"/>
          <p:cNvSpPr txBox="1">
            <a:spLocks noChangeArrowheads="1"/>
          </p:cNvSpPr>
          <p:nvPr/>
        </p:nvSpPr>
        <p:spPr bwMode="auto">
          <a:xfrm>
            <a:off x="8584109" y="2126010"/>
            <a:ext cx="595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FVIII</a:t>
            </a:r>
          </a:p>
        </p:txBody>
      </p:sp>
      <p:sp>
        <p:nvSpPr>
          <p:cNvPr id="35" name="textruta 60"/>
          <p:cNvSpPr txBox="1">
            <a:spLocks noChangeArrowheads="1"/>
          </p:cNvSpPr>
          <p:nvPr/>
        </p:nvSpPr>
        <p:spPr bwMode="auto">
          <a:xfrm>
            <a:off x="8584109" y="2821834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/>
              <a:t>GPIb</a:t>
            </a:r>
            <a:r>
              <a:rPr lang="en-US" altLang="en-US" sz="1800" dirty="0" err="1" smtClean="0">
                <a:latin typeface="Symbol" panose="05050102010706020507" pitchFamily="18" charset="2"/>
              </a:rPr>
              <a:t>a</a:t>
            </a:r>
            <a:endParaRPr lang="en-US" altLang="en-US" sz="1800" dirty="0">
              <a:latin typeface="Symbol" panose="05050102010706020507" pitchFamily="18" charset="2"/>
            </a:endParaRPr>
          </a:p>
        </p:txBody>
      </p:sp>
      <p:sp>
        <p:nvSpPr>
          <p:cNvPr id="36" name="textruta 61"/>
          <p:cNvSpPr txBox="1">
            <a:spLocks noChangeArrowheads="1"/>
          </p:cNvSpPr>
          <p:nvPr/>
        </p:nvSpPr>
        <p:spPr bwMode="auto">
          <a:xfrm>
            <a:off x="8584109" y="3624610"/>
            <a:ext cx="990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Collagen</a:t>
            </a:r>
          </a:p>
        </p:txBody>
      </p:sp>
      <p:sp>
        <p:nvSpPr>
          <p:cNvPr id="37" name="textruta 62"/>
          <p:cNvSpPr txBox="1">
            <a:spLocks noChangeArrowheads="1"/>
          </p:cNvSpPr>
          <p:nvPr/>
        </p:nvSpPr>
        <p:spPr bwMode="auto">
          <a:xfrm>
            <a:off x="8584109" y="5099397"/>
            <a:ext cx="969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GPIIbIIIa</a:t>
            </a:r>
          </a:p>
        </p:txBody>
      </p:sp>
      <p:sp>
        <p:nvSpPr>
          <p:cNvPr id="38" name="textruta 29719"/>
          <p:cNvSpPr txBox="1"/>
          <p:nvPr/>
        </p:nvSpPr>
        <p:spPr>
          <a:xfrm>
            <a:off x="7244259" y="1268760"/>
            <a:ext cx="627062" cy="369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charset="0"/>
              </a:rPr>
              <a:t>VWF</a:t>
            </a:r>
          </a:p>
        </p:txBody>
      </p:sp>
      <p:sp>
        <p:nvSpPr>
          <p:cNvPr id="39" name="textruta 64"/>
          <p:cNvSpPr txBox="1"/>
          <p:nvPr/>
        </p:nvSpPr>
        <p:spPr>
          <a:xfrm>
            <a:off x="8401546" y="1268760"/>
            <a:ext cx="801688" cy="369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charset="0"/>
              </a:rPr>
              <a:t>Ligand</a:t>
            </a:r>
          </a:p>
        </p:txBody>
      </p:sp>
      <p:cxnSp>
        <p:nvCxnSpPr>
          <p:cNvPr id="40" name="Rak pil 71"/>
          <p:cNvCxnSpPr>
            <a:cxnSpLocks noChangeShapeType="1"/>
          </p:cNvCxnSpPr>
          <p:nvPr/>
        </p:nvCxnSpPr>
        <p:spPr bwMode="auto">
          <a:xfrm>
            <a:off x="8223746" y="3829397"/>
            <a:ext cx="36036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ruta 41"/>
          <p:cNvSpPr txBox="1">
            <a:spLocks noChangeArrowheads="1"/>
          </p:cNvSpPr>
          <p:nvPr/>
        </p:nvSpPr>
        <p:spPr bwMode="auto">
          <a:xfrm>
            <a:off x="9377859" y="4921597"/>
            <a:ext cx="214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 </a:t>
            </a:r>
          </a:p>
        </p:txBody>
      </p:sp>
      <p:sp>
        <p:nvSpPr>
          <p:cNvPr id="42" name="textruta 29718"/>
          <p:cNvSpPr txBox="1">
            <a:spLocks noChangeArrowheads="1"/>
          </p:cNvSpPr>
          <p:nvPr/>
        </p:nvSpPr>
        <p:spPr bwMode="auto">
          <a:xfrm>
            <a:off x="9763621" y="2126010"/>
            <a:ext cx="1225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VWF:FVIIIB</a:t>
            </a:r>
          </a:p>
        </p:txBody>
      </p:sp>
      <p:sp>
        <p:nvSpPr>
          <p:cNvPr id="43" name="textruta 64"/>
          <p:cNvSpPr txBox="1"/>
          <p:nvPr/>
        </p:nvSpPr>
        <p:spPr>
          <a:xfrm>
            <a:off x="9763621" y="1268760"/>
            <a:ext cx="1460500" cy="646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charset="0"/>
              </a:rPr>
              <a:t>Laboratory Assay</a:t>
            </a:r>
          </a:p>
        </p:txBody>
      </p:sp>
      <p:sp>
        <p:nvSpPr>
          <p:cNvPr id="44" name="textruta 29718"/>
          <p:cNvSpPr txBox="1">
            <a:spLocks noChangeArrowheads="1"/>
          </p:cNvSpPr>
          <p:nvPr/>
        </p:nvSpPr>
        <p:spPr bwMode="auto">
          <a:xfrm>
            <a:off x="9763621" y="2746742"/>
            <a:ext cx="2024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/>
              <a:t>VWF:RCo</a:t>
            </a:r>
            <a:r>
              <a:rPr lang="en-US" altLang="en-US" sz="1800" dirty="0" smtClean="0"/>
              <a:t> / RIPA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GPIb</a:t>
            </a:r>
            <a:r>
              <a:rPr lang="en-US" altLang="en-US" sz="1800" dirty="0"/>
              <a:t> binding </a:t>
            </a:r>
            <a:r>
              <a:rPr lang="en-US" altLang="en-US" sz="1800" dirty="0" smtClean="0"/>
              <a:t>assays</a:t>
            </a:r>
            <a:endParaRPr lang="en-US" altLang="en-US" sz="1800" dirty="0"/>
          </a:p>
        </p:txBody>
      </p:sp>
      <p:sp>
        <p:nvSpPr>
          <p:cNvPr id="45" name="textruta 29718"/>
          <p:cNvSpPr txBox="1">
            <a:spLocks noChangeArrowheads="1"/>
          </p:cNvSpPr>
          <p:nvPr/>
        </p:nvSpPr>
        <p:spPr bwMode="auto">
          <a:xfrm>
            <a:off x="9763621" y="3637310"/>
            <a:ext cx="938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VWF:CB</a:t>
            </a:r>
          </a:p>
        </p:txBody>
      </p:sp>
      <p:sp>
        <p:nvSpPr>
          <p:cNvPr id="49" name="textruta 10"/>
          <p:cNvSpPr txBox="1">
            <a:spLocks noChangeArrowheads="1"/>
          </p:cNvSpPr>
          <p:nvPr/>
        </p:nvSpPr>
        <p:spPr bwMode="auto">
          <a:xfrm>
            <a:off x="6312024" y="5527117"/>
            <a:ext cx="58326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200" dirty="0">
                <a:cs typeface="Arial" panose="020B0604020202020204" pitchFamily="34" charset="0"/>
              </a:rPr>
              <a:t>Modified: From Andreas Hillarp , in</a:t>
            </a:r>
            <a:r>
              <a:rPr lang="sv-SE" altLang="en-US" sz="1200" dirty="0" smtClean="0">
                <a:cs typeface="Arial" panose="020B0604020202020204" pitchFamily="34" charset="0"/>
              </a:rPr>
              <a:t>: Bolton-Maggs </a:t>
            </a:r>
            <a:r>
              <a:rPr lang="sv-SE" altLang="en-US" sz="1200" dirty="0">
                <a:cs typeface="Arial" panose="020B0604020202020204" pitchFamily="34" charset="0"/>
              </a:rPr>
              <a:t>et al. Haemophilia. 2012; 18 (S4): 66-72.</a:t>
            </a:r>
          </a:p>
        </p:txBody>
      </p:sp>
    </p:spTree>
    <p:extLst>
      <p:ext uri="{BB962C8B-B14F-4D97-AF65-F5344CB8AC3E}">
        <p14:creationId xmlns:p14="http://schemas.microsoft.com/office/powerpoint/2010/main" val="11195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 smtClean="0"/>
              <a:t>What about VWF Multimer analysis?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931988" y="-14288"/>
            <a:ext cx="7700962" cy="4873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84" name="Subtitle 2"/>
          <p:cNvSpPr txBox="1">
            <a:spLocks/>
          </p:cNvSpPr>
          <p:nvPr/>
        </p:nvSpPr>
        <p:spPr bwMode="auto">
          <a:xfrm>
            <a:off x="335360" y="1196751"/>
            <a:ext cx="4176464" cy="389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/>
              <a:t> </a:t>
            </a:r>
            <a:r>
              <a:rPr lang="en-US" altLang="en-US" sz="1800" dirty="0" smtClean="0"/>
              <a:t>recent ‘revalidation’ of expected test patterns and multimer analysis with a semi-automated VWF multimer test system</a:t>
            </a:r>
            <a:endParaRPr lang="en-US" alt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/>
              <a:t> low VWF but concordant activity &amp; antigen (i.e. </a:t>
            </a:r>
            <a:r>
              <a:rPr lang="en-US" altLang="en-US" sz="1800" dirty="0" err="1"/>
              <a:t>RCo</a:t>
            </a:r>
            <a:r>
              <a:rPr lang="en-US" altLang="en-US" sz="1800" dirty="0"/>
              <a:t>/Ag &amp; CB/Ag &gt; 0.7 = type 1 VWD or ‘low VWF’)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discordant </a:t>
            </a:r>
            <a:r>
              <a:rPr lang="en-US" altLang="en-US" sz="1800" dirty="0"/>
              <a:t>activity &amp; antigen </a:t>
            </a:r>
            <a:r>
              <a:rPr lang="en-US" altLang="en-US" sz="1800" dirty="0" smtClean="0"/>
              <a:t>x2 (i.e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RCo</a:t>
            </a:r>
            <a:r>
              <a:rPr lang="en-US" altLang="en-US" sz="1800" dirty="0"/>
              <a:t>/Ag &amp; CB/Ag </a:t>
            </a:r>
            <a:r>
              <a:rPr lang="en-US" altLang="en-US" sz="1800" dirty="0" smtClean="0"/>
              <a:t>&lt; 0.5 </a:t>
            </a:r>
            <a:r>
              <a:rPr lang="en-US" altLang="en-US" sz="1800" dirty="0"/>
              <a:t>= </a:t>
            </a:r>
            <a:r>
              <a:rPr lang="en-US" altLang="en-US" sz="1800" dirty="0" smtClean="0"/>
              <a:t>probable loss of HMW VWF = type 2A or 2B VWD)</a:t>
            </a:r>
            <a:endParaRPr lang="en-US" alt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 discordant </a:t>
            </a:r>
            <a:r>
              <a:rPr lang="en-US" altLang="en-US" sz="1800" dirty="0"/>
              <a:t>activity &amp; antigen </a:t>
            </a:r>
            <a:r>
              <a:rPr lang="en-US" altLang="en-US" sz="1800" dirty="0" smtClean="0"/>
              <a:t>x1 </a:t>
            </a:r>
            <a:r>
              <a:rPr lang="en-US" altLang="en-US" sz="1800" dirty="0"/>
              <a:t>(i.e. </a:t>
            </a:r>
            <a:r>
              <a:rPr lang="en-US" altLang="en-US" sz="1800" dirty="0" err="1"/>
              <a:t>RCo</a:t>
            </a:r>
            <a:r>
              <a:rPr lang="en-US" altLang="en-US" sz="1800" dirty="0"/>
              <a:t>/Ag </a:t>
            </a:r>
            <a:r>
              <a:rPr lang="en-US" altLang="en-US" sz="1800" i="1" u="sng" dirty="0" smtClean="0"/>
              <a:t>or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CB/Ag &lt; 0.5 = probable </a:t>
            </a:r>
            <a:r>
              <a:rPr lang="en-US" altLang="en-US" sz="1800" dirty="0" smtClean="0"/>
              <a:t>VWF ‘dysfunction’ = </a:t>
            </a:r>
            <a:r>
              <a:rPr lang="en-US" altLang="en-US" sz="1800" dirty="0"/>
              <a:t>type </a:t>
            </a:r>
            <a:r>
              <a:rPr lang="en-US" altLang="en-US" sz="1800" dirty="0" smtClean="0"/>
              <a:t>2M </a:t>
            </a:r>
            <a:r>
              <a:rPr lang="en-US" altLang="en-US" sz="1800" dirty="0"/>
              <a:t>VWD)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343541" y="5096167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/>
              <a:t>Favaloro EJ, Oliver S. Haemophilia. 2017;23:e373-e377. </a:t>
            </a:r>
          </a:p>
          <a:p>
            <a:r>
              <a:rPr lang="en-AU" sz="1200" dirty="0"/>
              <a:t>Oliver S, et al. Methods Mol Biol. 2017;1646:495-511.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090049"/>
            <a:ext cx="3627120" cy="4566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03" y="1090049"/>
            <a:ext cx="3627120" cy="45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Laboratory ‘Diagnosis’ of VWD</a:t>
            </a:r>
            <a:endParaRPr lang="sv-SE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931988" y="-14288"/>
            <a:ext cx="7700962" cy="4873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26795" y="1124744"/>
            <a:ext cx="86931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Lupus anticoagulant guidelines: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Assess by at least two assays using different principles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Can exclude LA if both negative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Can identify LA if either is positive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VWD can be caused by mutations anywhere on </a:t>
            </a:r>
            <a:r>
              <a:rPr lang="en-US" altLang="en-US" sz="2400" i="1" dirty="0"/>
              <a:t>VWF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i="1" dirty="0"/>
              <a:t> </a:t>
            </a:r>
            <a:r>
              <a:rPr lang="en-US" altLang="en-US" sz="2400" dirty="0"/>
              <a:t>Type 2 VWD will only be properly identified if labs perform activity testing using assays employing as many principles as possible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At the very least, explore </a:t>
            </a:r>
            <a:r>
              <a:rPr lang="en-US" altLang="en-US" sz="2400" dirty="0" err="1"/>
              <a:t>GPIb</a:t>
            </a:r>
            <a:r>
              <a:rPr lang="en-US" altLang="en-US" sz="2400" dirty="0"/>
              <a:t> binding (</a:t>
            </a:r>
            <a:r>
              <a:rPr lang="en-US" altLang="en-US" sz="2400" dirty="0" err="1"/>
              <a:t>VWF:RCo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[or </a:t>
            </a:r>
            <a:r>
              <a:rPr lang="en-US" altLang="en-US" sz="2400" dirty="0" err="1" smtClean="0"/>
              <a:t>VWF:GPIbR</a:t>
            </a:r>
            <a:r>
              <a:rPr lang="en-US" altLang="en-US" sz="2400" dirty="0" smtClean="0"/>
              <a:t>] and/or </a:t>
            </a:r>
            <a:r>
              <a:rPr lang="en-US" altLang="en-US" sz="2400" dirty="0"/>
              <a:t>VWF Ac </a:t>
            </a:r>
            <a:r>
              <a:rPr lang="en-US" altLang="en-US" sz="2400" dirty="0" smtClean="0"/>
              <a:t>[</a:t>
            </a:r>
            <a:r>
              <a:rPr lang="en-US" altLang="en-US" sz="2400" dirty="0" err="1" smtClean="0"/>
              <a:t>VWF:GPIbM</a:t>
            </a:r>
            <a:r>
              <a:rPr lang="en-US" altLang="en-US" sz="2400" dirty="0" smtClean="0"/>
              <a:t>]) </a:t>
            </a:r>
            <a:r>
              <a:rPr lang="en-US" altLang="en-US" sz="2400" dirty="0"/>
              <a:t>plus collagen binding (VWF:CB), in addition to 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 and FVIII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922" y="1412776"/>
            <a:ext cx="3341097" cy="355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0128448" y="1412776"/>
            <a:ext cx="1036638" cy="9382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6614264" y="5195146"/>
            <a:ext cx="5702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dirty="0" err="1">
                <a:latin typeface="+mn-lt"/>
              </a:rPr>
              <a:t>Laffan</a:t>
            </a:r>
            <a:r>
              <a:rPr lang="fr-FR" sz="1200" dirty="0">
                <a:latin typeface="+mn-lt"/>
              </a:rPr>
              <a:t> et </a:t>
            </a:r>
            <a:r>
              <a:rPr lang="fr-FR" sz="1200" dirty="0" smtClean="0">
                <a:latin typeface="+mn-lt"/>
              </a:rPr>
              <a:t>al. </a:t>
            </a:r>
            <a:r>
              <a:rPr lang="en-AU" sz="1200" dirty="0"/>
              <a:t>The diagnosis and management of von Willebrand disease: a United Kingdom Haemophilia Centre Doctors Organization guideline approved by the British Committee for Standards in Haematology</a:t>
            </a:r>
            <a:r>
              <a:rPr lang="en-AU" sz="1200" dirty="0" smtClean="0"/>
              <a:t>. </a:t>
            </a:r>
            <a:r>
              <a:rPr lang="fr-FR" sz="1200" dirty="0" smtClean="0">
                <a:latin typeface="+mn-lt"/>
              </a:rPr>
              <a:t>Br </a:t>
            </a:r>
            <a:r>
              <a:rPr lang="fr-FR" sz="1200" dirty="0">
                <a:latin typeface="+mn-lt"/>
              </a:rPr>
              <a:t>J </a:t>
            </a:r>
            <a:r>
              <a:rPr lang="fr-FR" sz="1200" dirty="0" err="1">
                <a:latin typeface="+mn-lt"/>
              </a:rPr>
              <a:t>Haematol</a:t>
            </a:r>
            <a:r>
              <a:rPr lang="fr-FR" sz="1200" dirty="0">
                <a:latin typeface="+mn-lt"/>
              </a:rPr>
              <a:t> 2014; 167: 453–65.</a:t>
            </a:r>
            <a:endParaRPr lang="en-A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7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Laboratory ‘Diagnosis’ of </a:t>
            </a:r>
            <a:r>
              <a:rPr lang="en-US" altLang="en-US" sz="2800" dirty="0" smtClean="0"/>
              <a:t>VWD – a summary</a:t>
            </a:r>
            <a:endParaRPr lang="sv-SE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931988" y="-14288"/>
            <a:ext cx="7700962" cy="4873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31756" y="1196752"/>
            <a:ext cx="9836397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1 – low VWF, but all VWF assays similar (i.e., ratios ~1 (&gt;0.7)); 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, VWF:CB, </a:t>
            </a:r>
            <a:r>
              <a:rPr lang="en-US" altLang="en-US" sz="2400" dirty="0" err="1"/>
              <a:t>VWF:RCo</a:t>
            </a:r>
            <a:r>
              <a:rPr lang="en-US" altLang="en-US" sz="2400" dirty="0"/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3 – ‘undetectable’ VWF (LOD issues); VWF &lt;5U/dL (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 [VWF:CB, </a:t>
            </a:r>
            <a:r>
              <a:rPr lang="en-US" altLang="en-US" sz="2400" dirty="0" err="1"/>
              <a:t>VWF:RCo</a:t>
            </a:r>
            <a:r>
              <a:rPr lang="en-US" altLang="en-US" sz="2400" dirty="0"/>
              <a:t>)]).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2A – usually low 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, but disproportionally lower VWF:CB &amp; </a:t>
            </a:r>
            <a:r>
              <a:rPr lang="en-US" altLang="en-US" sz="2400" dirty="0" err="1"/>
              <a:t>VWF:RCo</a:t>
            </a:r>
            <a:r>
              <a:rPr lang="en-US" altLang="en-US" sz="2400" dirty="0"/>
              <a:t> (both activity/Ag ratios &lt;0.7)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2B – low dose RIPA; disproportionally lower VWF:CB &amp; </a:t>
            </a:r>
            <a:r>
              <a:rPr lang="en-US" altLang="en-US" sz="2400" dirty="0" err="1"/>
              <a:t>VWF:RCo</a:t>
            </a:r>
            <a:r>
              <a:rPr lang="en-US" altLang="en-US" sz="2400" dirty="0"/>
              <a:t> than 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 (both activity/Ag ratios &lt;0.7)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2N – VWF:FVIIIB (FVIIIB/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 &lt;0.7) [low FVIII:C/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]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2M – low VWF ‘activity’/Ag ratio</a:t>
            </a:r>
          </a:p>
        </p:txBody>
      </p:sp>
    </p:spTree>
    <p:extLst>
      <p:ext uri="{BB962C8B-B14F-4D97-AF65-F5344CB8AC3E}">
        <p14:creationId xmlns:p14="http://schemas.microsoft.com/office/powerpoint/2010/main" val="13810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VWD lab diagnosis – an algorithmic </a:t>
            </a:r>
            <a:r>
              <a:rPr lang="en-US" altLang="en-US" sz="3200" dirty="0" smtClean="0"/>
              <a:t>approach</a:t>
            </a:r>
            <a:endParaRPr lang="sv-SE" alt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931988" y="-14288"/>
            <a:ext cx="7700962" cy="4873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b="1" dirty="0">
              <a:solidFill>
                <a:srgbClr val="000000"/>
              </a:solidFill>
            </a:endParaRPr>
          </a:p>
        </p:txBody>
      </p:sp>
      <p:pic>
        <p:nvPicPr>
          <p:cNvPr id="7" name="Picture 3" descr="STH15 VWD fig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1" y="1172456"/>
            <a:ext cx="992195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4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35360" y="116632"/>
            <a:ext cx="10972800" cy="720080"/>
          </a:xfrm>
        </p:spPr>
        <p:txBody>
          <a:bodyPr>
            <a:normAutofit/>
          </a:bodyPr>
          <a:lstStyle/>
          <a:p>
            <a:r>
              <a:rPr lang="en-US" dirty="0"/>
              <a:t>Acknowledgments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630351" y="1256506"/>
            <a:ext cx="10362193" cy="411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800100" indent="-3429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AU" altLang="en-US" sz="2400" b="1" dirty="0" smtClean="0"/>
              <a:t>Meeting </a:t>
            </a:r>
            <a:r>
              <a:rPr lang="en-AU" altLang="en-US" sz="2400" b="1" dirty="0" smtClean="0"/>
              <a:t>organisers, especially Joanne Josephs</a:t>
            </a:r>
          </a:p>
          <a:p>
            <a:pPr>
              <a:spcBef>
                <a:spcPts val="1000"/>
              </a:spcBef>
            </a:pPr>
            <a:r>
              <a:rPr lang="en-AU" altLang="en-US" sz="2400" b="1" dirty="0" smtClean="0"/>
              <a:t>Westmead clinical colleagues, especially Leonardo Pasalic &amp; Jennifer Curnow</a:t>
            </a:r>
            <a:endParaRPr lang="en-AU" altLang="en-US" sz="2400" b="1" dirty="0"/>
          </a:p>
          <a:p>
            <a:pPr>
              <a:spcBef>
                <a:spcPts val="1000"/>
              </a:spcBef>
            </a:pPr>
            <a:r>
              <a:rPr lang="en-AU" altLang="en-US" sz="2400" b="1" dirty="0"/>
              <a:t>RCPAQAP Haematology, especially Roslyn Bonar</a:t>
            </a:r>
          </a:p>
          <a:p>
            <a:pPr>
              <a:spcBef>
                <a:spcPts val="1000"/>
              </a:spcBef>
            </a:pPr>
            <a:r>
              <a:rPr lang="en-AU" altLang="en-US" sz="2400" b="1" dirty="0" smtClean="0"/>
              <a:t>Current/recent </a:t>
            </a:r>
            <a:r>
              <a:rPr lang="en-AU" altLang="en-US" sz="2400" b="1" dirty="0"/>
              <a:t>past diagnostic Haemostasis laboratory staff</a:t>
            </a:r>
          </a:p>
          <a:p>
            <a:pPr lvl="1">
              <a:spcBef>
                <a:spcPts val="400"/>
              </a:spcBef>
            </a:pPr>
            <a:r>
              <a:rPr lang="en-AU" altLang="en-US" sz="2000" b="1" dirty="0" smtClean="0"/>
              <a:t>Soma </a:t>
            </a:r>
            <a:r>
              <a:rPr lang="en-AU" altLang="en-US" sz="2000" b="1" dirty="0"/>
              <a:t>Mohammed </a:t>
            </a:r>
          </a:p>
          <a:p>
            <a:pPr lvl="1">
              <a:spcBef>
                <a:spcPts val="400"/>
              </a:spcBef>
            </a:pPr>
            <a:r>
              <a:rPr lang="en-AU" altLang="en-US" sz="2000" b="1" dirty="0"/>
              <a:t>Jane McDonald </a:t>
            </a:r>
          </a:p>
          <a:p>
            <a:pPr lvl="1">
              <a:spcBef>
                <a:spcPts val="400"/>
              </a:spcBef>
            </a:pPr>
            <a:r>
              <a:rPr lang="en-AU" altLang="en-US" sz="2000" b="1" dirty="0"/>
              <a:t>Ella </a:t>
            </a:r>
            <a:r>
              <a:rPr lang="en-AU" altLang="en-US" sz="2000" b="1" dirty="0" err="1" smtClean="0"/>
              <a:t>Grzechnik</a:t>
            </a:r>
            <a:endParaRPr lang="en-AU" altLang="en-US" sz="2000" b="1" dirty="0"/>
          </a:p>
          <a:p>
            <a:pPr lvl="1">
              <a:spcBef>
                <a:spcPts val="400"/>
              </a:spcBef>
            </a:pPr>
            <a:r>
              <a:rPr lang="en-AU" altLang="en-US" sz="2000" b="1" dirty="0"/>
              <a:t>Monica Ahuja</a:t>
            </a:r>
          </a:p>
          <a:p>
            <a:pPr lvl="1">
              <a:spcBef>
                <a:spcPts val="400"/>
              </a:spcBef>
            </a:pPr>
            <a:r>
              <a:rPr lang="en-AU" altLang="en-US" sz="2000" b="1" dirty="0" err="1"/>
              <a:t>Shabana</a:t>
            </a:r>
            <a:r>
              <a:rPr lang="en-AU" altLang="en-US" sz="2000" b="1" dirty="0"/>
              <a:t> </a:t>
            </a:r>
            <a:r>
              <a:rPr lang="en-AU" altLang="en-US" sz="2000" b="1" dirty="0" err="1"/>
              <a:t>Azimulla</a:t>
            </a:r>
            <a:endParaRPr lang="en-AU" altLang="en-US" sz="2000" b="1" dirty="0"/>
          </a:p>
          <a:p>
            <a:pPr lvl="1">
              <a:spcBef>
                <a:spcPts val="400"/>
              </a:spcBef>
            </a:pPr>
            <a:r>
              <a:rPr lang="en-AU" altLang="en-US" sz="2000" b="1" dirty="0" err="1"/>
              <a:t>Yifang</a:t>
            </a:r>
            <a:r>
              <a:rPr lang="en-AU" altLang="en-US" sz="2000" b="1" dirty="0"/>
              <a:t> Zhang </a:t>
            </a:r>
            <a:endParaRPr lang="en-US" altLang="en-US" sz="2000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744072" y="3861048"/>
            <a:ext cx="4849812" cy="954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Haemostasis = Love</a:t>
            </a:r>
            <a:endParaRPr lang="en-AU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871581" y="4609358"/>
            <a:ext cx="6300589" cy="1060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latin typeface="+mn-lt"/>
              </a:rPr>
              <a:t>Everybody talks about it, nobody understands it.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61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11645" y="101911"/>
            <a:ext cx="10392867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Basics - von Willebrand </a:t>
            </a:r>
            <a:r>
              <a:rPr lang="en-US" altLang="en-US" dirty="0" smtClean="0"/>
              <a:t>disease </a:t>
            </a:r>
            <a:r>
              <a:rPr lang="en-US" altLang="en-US" dirty="0"/>
              <a:t>(</a:t>
            </a:r>
            <a:r>
              <a:rPr lang="en-US" altLang="en-US" dirty="0" smtClean="0"/>
              <a:t>VWD)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863600" y="1254125"/>
            <a:ext cx="105568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von Willebrand factor (VWF) disorders: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Defect and/or deficiency in VWF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congenital - von </a:t>
            </a:r>
            <a:r>
              <a:rPr lang="en-US" altLang="en-US" sz="2000" dirty="0"/>
              <a:t>Willebrand disease (VWD)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/>
              <a:t> acquired </a:t>
            </a:r>
            <a:r>
              <a:rPr lang="en-US" altLang="en-US" sz="2000" dirty="0" smtClean="0"/>
              <a:t>- von </a:t>
            </a:r>
            <a:r>
              <a:rPr lang="en-US" altLang="en-US" sz="2000" dirty="0"/>
              <a:t>Willebrand syndrome (AVWS)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VWD is the most common inherited bleeding disorder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/>
              <a:t> reported incidence up to 1% of the general population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/>
              <a:t> more realistic incidence (patients seeking support for bleeding related issues) ~0.1%-0.01%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/>
              <a:t> probably more common than </a:t>
            </a:r>
            <a:r>
              <a:rPr lang="en-US" altLang="en-US" sz="2000" dirty="0" err="1"/>
              <a:t>haemophilia</a:t>
            </a:r>
            <a:r>
              <a:rPr lang="en-US" altLang="en-US" sz="2000" dirty="0"/>
              <a:t> A (although severe HA probably more common than ‘severe VWD’)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AVWS incidence unknown, but may represent up to ~25% of patients presenting for VWD investigation</a:t>
            </a:r>
          </a:p>
        </p:txBody>
      </p:sp>
    </p:spTree>
    <p:extLst>
      <p:ext uri="{BB962C8B-B14F-4D97-AF65-F5344CB8AC3E}">
        <p14:creationId xmlns:p14="http://schemas.microsoft.com/office/powerpoint/2010/main" val="7107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01911"/>
            <a:ext cx="10392867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von </a:t>
            </a:r>
            <a:r>
              <a:rPr lang="en-US" altLang="en-US" dirty="0"/>
              <a:t>Willebrand </a:t>
            </a:r>
            <a:r>
              <a:rPr lang="en-US" altLang="en-US" dirty="0" smtClean="0"/>
              <a:t>disease – testing/classification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9229" y="1129359"/>
            <a:ext cx="10077086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dirty="0"/>
              <a:t>‘Guidelines’ for VWF testing for VWD diagnosis – </a:t>
            </a:r>
            <a:r>
              <a:rPr lang="en-US" altLang="en-US" sz="3000" dirty="0"/>
              <a:t>ISTH SSC VWD Classification (2006)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29229" y="2365103"/>
            <a:ext cx="11880354" cy="317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VWD separated into six types: 1, 2A, 2B, 2N, 2M, 3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Quantitative deficiencies (type 1 = partial; type 3 = total)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Qualitative defects (+/- quantitative deficiency)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2A = loss of HMW VWF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2B = hyper-adhesive VWF (loss of HMW VWF &amp; mild thrombocytopenia)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2N = loss of FVIII binding (loss of FVIII stability and loss of FVIII activity from plasma)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2M = ‘the rest’ (dysfunctional VWF not associated with loss of HMW VWF)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14387" y="5544468"/>
            <a:ext cx="2577613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+mn-lt"/>
              </a:rPr>
              <a:t>Sadler et al. JTH. 2006; 4: 2103-14</a:t>
            </a:r>
            <a:endParaRPr lang="en-A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56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91344" y="101911"/>
            <a:ext cx="10104835" cy="72008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von </a:t>
            </a:r>
            <a:r>
              <a:rPr lang="en-US" altLang="en-US" sz="3200" dirty="0"/>
              <a:t>Willebrand </a:t>
            </a:r>
            <a:r>
              <a:rPr lang="en-US" altLang="en-US" sz="3200" dirty="0" smtClean="0"/>
              <a:t>disease – diagnosis/management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54807" y="1169353"/>
            <a:ext cx="710934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dirty="0"/>
              <a:t>‘Guidelines’ for VWF testing for VWD diagnosis – UKHCDO (2014)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87045" y="2612265"/>
            <a:ext cx="5236947" cy="13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 Evidence based guideline from </a:t>
            </a:r>
            <a:r>
              <a:rPr lang="en-AU" altLang="en-US" sz="1600" dirty="0"/>
              <a:t>United Kingdom Haemophilia Centre Doctors Organization guideline approved by the British Committee for Standards in Haematology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AU" altLang="en-US" sz="1600" dirty="0"/>
              <a:t> Update of their 2004 guidelines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7488" y="4949412"/>
            <a:ext cx="6192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dirty="0" err="1">
                <a:latin typeface="+mn-lt"/>
              </a:rPr>
              <a:t>Laffan</a:t>
            </a:r>
            <a:r>
              <a:rPr lang="fr-FR" sz="1200" dirty="0">
                <a:latin typeface="+mn-lt"/>
              </a:rPr>
              <a:t> et </a:t>
            </a:r>
            <a:r>
              <a:rPr lang="fr-FR" sz="1200" dirty="0" smtClean="0">
                <a:latin typeface="+mn-lt"/>
              </a:rPr>
              <a:t>al. </a:t>
            </a:r>
            <a:r>
              <a:rPr lang="en-AU" sz="1200" dirty="0"/>
              <a:t>The diagnosis and management of von Willebrand disease: a United Kingdom Haemophilia Centre Doctors Organization guideline approved by the British Committee for Standards in Haematology</a:t>
            </a:r>
            <a:r>
              <a:rPr lang="en-AU" sz="1200" dirty="0" smtClean="0"/>
              <a:t>. </a:t>
            </a:r>
            <a:r>
              <a:rPr lang="fr-FR" sz="1200" dirty="0" smtClean="0">
                <a:latin typeface="+mn-lt"/>
              </a:rPr>
              <a:t>Br </a:t>
            </a:r>
            <a:r>
              <a:rPr lang="fr-FR" sz="1200" dirty="0">
                <a:latin typeface="+mn-lt"/>
              </a:rPr>
              <a:t>J </a:t>
            </a:r>
            <a:r>
              <a:rPr lang="fr-FR" sz="1200" dirty="0" err="1">
                <a:latin typeface="+mn-lt"/>
              </a:rPr>
              <a:t>Haematol</a:t>
            </a:r>
            <a:r>
              <a:rPr lang="fr-FR" sz="1200" dirty="0">
                <a:latin typeface="+mn-lt"/>
              </a:rPr>
              <a:t> 2014; 167: 453–65.</a:t>
            </a:r>
            <a:endParaRPr lang="en-AU" sz="1200" dirty="0">
              <a:latin typeface="+mn-lt"/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340768"/>
            <a:ext cx="4084637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9516418" y="1645630"/>
            <a:ext cx="1036638" cy="9382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36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7" y="116632"/>
            <a:ext cx="8424936" cy="720080"/>
          </a:xfrm>
        </p:spPr>
        <p:txBody>
          <a:bodyPr>
            <a:normAutofit/>
          </a:bodyPr>
          <a:lstStyle/>
          <a:p>
            <a:r>
              <a:rPr lang="en-US" altLang="en-US" dirty="0"/>
              <a:t>VWD lab diagnosis – a 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407368" y="1556792"/>
            <a:ext cx="11325125" cy="403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1 – low VWF, but all VWF assays similar (i.e., ratios ~1 (&gt;0.7)); 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, VWF:CB, </a:t>
            </a:r>
            <a:r>
              <a:rPr lang="en-US" altLang="en-US" sz="2400" dirty="0" err="1"/>
              <a:t>VWF:RCo</a:t>
            </a:r>
            <a:r>
              <a:rPr lang="en-US" altLang="en-US" sz="2400" dirty="0"/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3 – ‘undetectable’ VWF (LOD issues); VWF &lt;5U/</a:t>
            </a:r>
            <a:r>
              <a:rPr lang="en-US" altLang="en-US" sz="2400" dirty="0" err="1"/>
              <a:t>dL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 [VWF:CB, </a:t>
            </a:r>
            <a:r>
              <a:rPr lang="en-US" altLang="en-US" sz="2400" dirty="0" err="1"/>
              <a:t>VWF:RCo</a:t>
            </a:r>
            <a:r>
              <a:rPr lang="en-US" altLang="en-US" sz="2400" dirty="0"/>
              <a:t>)]).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2A – usually low 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, but disproportionally lower VWF:CB &amp; </a:t>
            </a:r>
            <a:r>
              <a:rPr lang="en-US" altLang="en-US" sz="2400" dirty="0" err="1"/>
              <a:t>VWF:RCo</a:t>
            </a:r>
            <a:r>
              <a:rPr lang="en-US" altLang="en-US" sz="2400" dirty="0"/>
              <a:t> (both activity/Ag ratios &lt;0.7)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2B – low dose RIPA; disproportionally lower VWF:CB &amp; </a:t>
            </a:r>
            <a:r>
              <a:rPr lang="en-US" altLang="en-US" sz="2400" dirty="0" err="1"/>
              <a:t>VWF:RCo</a:t>
            </a:r>
            <a:r>
              <a:rPr lang="en-US" altLang="en-US" sz="2400" dirty="0"/>
              <a:t> than 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 (both activity/Ag ratios &lt;0.7)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2N – VWF:FVIIIB (FVIIIB/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 &lt;0.7) [low FVIII:C/</a:t>
            </a:r>
            <a:r>
              <a:rPr lang="en-US" altLang="en-US" sz="2400" dirty="0" err="1"/>
              <a:t>VWF:Ag</a:t>
            </a:r>
            <a:r>
              <a:rPr lang="en-US" altLang="en-US" sz="2400" dirty="0"/>
              <a:t>]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Type 2M – low VWF ‘activity’/Ag ratio</a:t>
            </a:r>
          </a:p>
        </p:txBody>
      </p:sp>
    </p:spTree>
    <p:extLst>
      <p:ext uri="{BB962C8B-B14F-4D97-AF65-F5344CB8AC3E}">
        <p14:creationId xmlns:p14="http://schemas.microsoft.com/office/powerpoint/2010/main" val="3442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225135" cy="7200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VWD </a:t>
            </a:r>
            <a:r>
              <a:rPr lang="en-US" altLang="en-US" dirty="0" smtClean="0"/>
              <a:t>investigation - </a:t>
            </a:r>
            <a:r>
              <a:rPr lang="en-US" altLang="en-US" dirty="0"/>
              <a:t>most common test </a:t>
            </a:r>
            <a:r>
              <a:rPr lang="en-US" altLang="en-US" dirty="0" smtClean="0"/>
              <a:t>panel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51384" y="1196752"/>
            <a:ext cx="775176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Factor VIII (FVIII) activity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Calibri" pitchFamily="34" charset="0"/>
              </a:rPr>
              <a:t> one stage assay of ‘coagulant’ activity (FVIII:C) (usually automated analyzer); 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Calibri" pitchFamily="34" charset="0"/>
              </a:rPr>
              <a:t> less commonly chromogenic assay (generally only in haemophilia centers).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200" dirty="0" err="1">
                <a:latin typeface="+mn-lt"/>
              </a:rPr>
              <a:t>VWF:Ag</a:t>
            </a:r>
            <a:r>
              <a:rPr lang="en-US" sz="2200" dirty="0">
                <a:latin typeface="+mn-lt"/>
              </a:rPr>
              <a:t> - measure level of VWF protein: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typically </a:t>
            </a:r>
            <a:r>
              <a:rPr lang="en-US" sz="1600" dirty="0">
                <a:latin typeface="+mn-lt"/>
              </a:rPr>
              <a:t>by ELISA or LIA (</a:t>
            </a:r>
            <a:r>
              <a:rPr lang="en-US" sz="1600" dirty="0" err="1">
                <a:latin typeface="+mn-lt"/>
              </a:rPr>
              <a:t>turbimetric</a:t>
            </a:r>
            <a:r>
              <a:rPr lang="en-US" sz="1600" dirty="0">
                <a:latin typeface="+mn-lt"/>
              </a:rPr>
              <a:t>); usually automated </a:t>
            </a:r>
            <a:r>
              <a:rPr lang="en-US" sz="1600" dirty="0" smtClean="0">
                <a:latin typeface="+mn-lt"/>
              </a:rPr>
              <a:t>analyzers</a:t>
            </a:r>
            <a:r>
              <a:rPr lang="en-US" sz="1600" dirty="0">
                <a:latin typeface="+mn-lt"/>
              </a:rPr>
              <a:t>.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occasionally other </a:t>
            </a:r>
            <a:r>
              <a:rPr lang="en-US" sz="1600" dirty="0">
                <a:latin typeface="+mn-lt"/>
              </a:rPr>
              <a:t>techniques (</a:t>
            </a:r>
            <a:r>
              <a:rPr lang="en-US" sz="1600" dirty="0" smtClean="0">
                <a:latin typeface="+mn-lt"/>
              </a:rPr>
              <a:t>fluorescence or chemiluminescence (</a:t>
            </a:r>
            <a:r>
              <a:rPr lang="en-US" sz="1600" dirty="0">
                <a:latin typeface="+mn-lt"/>
              </a:rPr>
              <a:t>VIDAS; </a:t>
            </a:r>
            <a:r>
              <a:rPr lang="en-US" sz="1600" dirty="0" err="1">
                <a:latin typeface="+mn-lt"/>
              </a:rPr>
              <a:t>AcuStar</a:t>
            </a:r>
            <a:r>
              <a:rPr lang="en-US" sz="1600" dirty="0">
                <a:latin typeface="+mn-lt"/>
              </a:rPr>
              <a:t>); flow cytometry described)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 VWF Activity by </a:t>
            </a:r>
            <a:r>
              <a:rPr lang="en-US" sz="2200" dirty="0" err="1">
                <a:solidFill>
                  <a:srgbClr val="000000"/>
                </a:solidFill>
                <a:latin typeface="+mn-lt"/>
              </a:rPr>
              <a:t>VWF:RCo</a:t>
            </a:r>
            <a:endParaRPr lang="en-US" sz="2200" dirty="0">
              <a:solidFill>
                <a:srgbClr val="000000"/>
              </a:solidFill>
              <a:latin typeface="+mn-lt"/>
            </a:endParaRPr>
          </a:p>
          <a:p>
            <a:pPr marL="685800" lvl="2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+mn-lt"/>
              </a:rPr>
              <a:t>classically </a:t>
            </a:r>
            <a:r>
              <a:rPr lang="en-US" sz="1600" dirty="0">
                <a:latin typeface="+mn-lt"/>
              </a:rPr>
              <a:t>using platelets and an </a:t>
            </a:r>
            <a:r>
              <a:rPr lang="en-US" sz="1600" dirty="0" err="1">
                <a:latin typeface="+mn-lt"/>
              </a:rPr>
              <a:t>aggregometer</a:t>
            </a:r>
            <a:r>
              <a:rPr lang="en-US" sz="1600" dirty="0">
                <a:latin typeface="+mn-lt"/>
              </a:rPr>
              <a:t> (semi-automated) </a:t>
            </a:r>
          </a:p>
          <a:p>
            <a:pPr marL="685800" lvl="2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alternatively</a:t>
            </a:r>
            <a:r>
              <a:rPr lang="en-US" sz="1600" dirty="0">
                <a:latin typeface="+mn-lt"/>
              </a:rPr>
              <a:t>, using platelets on an automated analyzer</a:t>
            </a:r>
          </a:p>
          <a:p>
            <a:pPr marL="685800" lvl="2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alternate </a:t>
            </a:r>
            <a:r>
              <a:rPr lang="en-US" sz="1600" dirty="0">
                <a:latin typeface="+mn-lt"/>
              </a:rPr>
              <a:t>techniques  </a:t>
            </a:r>
            <a:r>
              <a:rPr lang="en-US" sz="1600" dirty="0" smtClean="0">
                <a:latin typeface="+mn-lt"/>
              </a:rPr>
              <a:t>now available </a:t>
            </a:r>
            <a:r>
              <a:rPr lang="en-US" sz="1600" dirty="0">
                <a:latin typeface="+mn-lt"/>
              </a:rPr>
              <a:t>(e.g., platelets &amp; flow cytometry; latex with automated instruments [‘</a:t>
            </a:r>
            <a:r>
              <a:rPr lang="en-AU" sz="1600" dirty="0" err="1">
                <a:latin typeface="+mn-lt"/>
              </a:rPr>
              <a:t>VWF:GPIbR</a:t>
            </a:r>
            <a:r>
              <a:rPr lang="en-AU" sz="1600" dirty="0" smtClean="0">
                <a:latin typeface="+mn-lt"/>
              </a:rPr>
              <a:t>’]; </a:t>
            </a:r>
            <a:r>
              <a:rPr lang="en-US" sz="1600" dirty="0" err="1">
                <a:latin typeface="+mn-lt"/>
              </a:rPr>
              <a:t>chemiluminescence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[</a:t>
            </a:r>
            <a:r>
              <a:rPr lang="en-US" sz="1600" dirty="0" err="1" smtClean="0">
                <a:latin typeface="+mn-lt"/>
              </a:rPr>
              <a:t>AcuStar</a:t>
            </a:r>
            <a:r>
              <a:rPr lang="en-US" sz="1600" dirty="0" smtClean="0">
                <a:latin typeface="+mn-lt"/>
              </a:rPr>
              <a:t>])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00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336" y="0"/>
            <a:ext cx="10225136" cy="90872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VWD </a:t>
            </a:r>
            <a:r>
              <a:rPr lang="en-US" altLang="en-US" sz="2800" dirty="0" smtClean="0"/>
              <a:t>investigation – new ISTH SSC nomenclature for ‘platelet related activity’ assays</a:t>
            </a:r>
            <a:endParaRPr lang="en-US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1817-ADDA-824E-98D1-3B16C0C9E57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8260067" y="5157192"/>
            <a:ext cx="3872016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AU" sz="1200" dirty="0" err="1">
                <a:latin typeface="Calibri" panose="020F0502020204030204" pitchFamily="34" charset="0"/>
              </a:rPr>
              <a:t>Mazurier</a:t>
            </a:r>
            <a:r>
              <a:rPr lang="en-AU" sz="1200" dirty="0">
                <a:latin typeface="Calibri" panose="020F0502020204030204" pitchFamily="34" charset="0"/>
              </a:rPr>
              <a:t> C, </a:t>
            </a:r>
            <a:r>
              <a:rPr lang="en-AU" sz="1200" dirty="0" err="1">
                <a:latin typeface="Calibri" panose="020F0502020204030204" pitchFamily="34" charset="0"/>
              </a:rPr>
              <a:t>Rodeghiero</a:t>
            </a:r>
            <a:r>
              <a:rPr lang="en-AU" sz="1200" dirty="0">
                <a:latin typeface="Calibri" panose="020F0502020204030204" pitchFamily="34" charset="0"/>
              </a:rPr>
              <a:t> F. Thromb Haemost </a:t>
            </a:r>
            <a:r>
              <a:rPr lang="en-AU" sz="1200" dirty="0" smtClean="0">
                <a:latin typeface="Calibri" panose="020F0502020204030204" pitchFamily="34" charset="0"/>
              </a:rPr>
              <a:t>2001;86:712.</a:t>
            </a:r>
          </a:p>
          <a:p>
            <a:pPr>
              <a:spcAft>
                <a:spcPts val="100"/>
              </a:spcAft>
            </a:pPr>
            <a:r>
              <a:rPr lang="en-AU" sz="1200" dirty="0" smtClean="0">
                <a:latin typeface="Calibri" panose="020F0502020204030204" pitchFamily="34" charset="0"/>
              </a:rPr>
              <a:t>Bodo </a:t>
            </a:r>
            <a:r>
              <a:rPr lang="en-AU" sz="1200" dirty="0">
                <a:latin typeface="Calibri" panose="020F0502020204030204" pitchFamily="34" charset="0"/>
              </a:rPr>
              <a:t>I, et al. J Thromb Haemost </a:t>
            </a:r>
            <a:r>
              <a:rPr lang="en-AU" sz="1200" dirty="0" smtClean="0">
                <a:latin typeface="Calibri" panose="020F0502020204030204" pitchFamily="34" charset="0"/>
              </a:rPr>
              <a:t>2015;13:1345–50.</a:t>
            </a:r>
          </a:p>
          <a:p>
            <a:pPr>
              <a:spcAft>
                <a:spcPts val="100"/>
              </a:spcAft>
            </a:pPr>
            <a:r>
              <a:rPr lang="fr-FR" sz="1200" dirty="0">
                <a:latin typeface="Calibri" panose="020F0502020204030204" pitchFamily="34" charset="0"/>
              </a:rPr>
              <a:t>Favaloro et al. </a:t>
            </a:r>
            <a:r>
              <a:rPr lang="fr-FR" sz="1200" dirty="0" smtClean="0">
                <a:latin typeface="Calibri" panose="020F0502020204030204" pitchFamily="34" charset="0"/>
              </a:rPr>
              <a:t>Pathology </a:t>
            </a:r>
            <a:r>
              <a:rPr lang="fr-FR" sz="1200" dirty="0">
                <a:latin typeface="Calibri" panose="020F0502020204030204" pitchFamily="34" charset="0"/>
              </a:rPr>
              <a:t>2016;48:303-18.</a:t>
            </a:r>
            <a:endParaRPr lang="en-AU" sz="12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1" y="1124743"/>
            <a:ext cx="7781025" cy="47044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9336" y="2708920"/>
            <a:ext cx="8640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19336" y="3356992"/>
            <a:ext cx="8640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06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 Mirrored Blocks_July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July 2017_V2" id="{6DC94CB0-3B4B-4404-8171-37C135D4D5FC}" vid="{4BD9C32E-FEF8-4405-B839-7F5F29006A4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NSWHP PPT Template Mirrored Coloured Blocks_July 2017</Template>
  <TotalTime>1181</TotalTime>
  <Words>3122</Words>
  <Application>Microsoft Office PowerPoint</Application>
  <PresentationFormat>Widescreen</PresentationFormat>
  <Paragraphs>361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Calibri</vt:lpstr>
      <vt:lpstr>Calibri Light</vt:lpstr>
      <vt:lpstr>Courier</vt:lpstr>
      <vt:lpstr>Symbol</vt:lpstr>
      <vt:lpstr>Times New Roman</vt:lpstr>
      <vt:lpstr>Wingdings</vt:lpstr>
      <vt:lpstr>PPT Template Mirrored Blocks_July 2017</vt:lpstr>
      <vt:lpstr>Custom Design</vt:lpstr>
      <vt:lpstr>Prism Project</vt:lpstr>
      <vt:lpstr>Laboratory testing for von Willebrand disease</vt:lpstr>
      <vt:lpstr>The Basics - von Willebrand factor (VWF) </vt:lpstr>
      <vt:lpstr>VWF structure &amp; binding sites</vt:lpstr>
      <vt:lpstr>The Basics - von Willebrand disease (VWD) </vt:lpstr>
      <vt:lpstr>von Willebrand disease – testing/classification</vt:lpstr>
      <vt:lpstr>von Willebrand disease – diagnosis/management</vt:lpstr>
      <vt:lpstr>VWD lab diagnosis – a summary</vt:lpstr>
      <vt:lpstr>VWD investigation - most common test panel</vt:lpstr>
      <vt:lpstr>VWD investigation – new ISTH SSC nomenclature for ‘platelet related activity’ assays</vt:lpstr>
      <vt:lpstr>VWF ‘activity assays’ – Australian trends</vt:lpstr>
      <vt:lpstr>Measurement of VWF protein level - ‘Antigen’ (VWF:Ag)</vt:lpstr>
      <vt:lpstr>Measurement of VWF protein level - ‘Antigen’ (VWF:Ag)</vt:lpstr>
      <vt:lpstr>Measurement of VWF ristocetin cofactor (VWF:RCo)</vt:lpstr>
      <vt:lpstr>Measurement of VWF ristocetin cofactor (VWF:RCo [VWF:GPIbR])</vt:lpstr>
      <vt:lpstr>Measurement of VWF collagen binding (VWF:CB) - ELISA</vt:lpstr>
      <vt:lpstr>Measurement of VWF collagen binding (VWF:CB) - CLIA</vt:lpstr>
      <vt:lpstr>Measurement of VWF collagen binding (VWF:CB)</vt:lpstr>
      <vt:lpstr>Measurement of VWF GPIb binding – ‘other’</vt:lpstr>
      <vt:lpstr>Measurement of VWF GPIb binding – VWF Ac/‘VWF:GPIbM’ cont</vt:lpstr>
      <vt:lpstr>Measurement of VWF GPIb binding – ‘other’</vt:lpstr>
      <vt:lpstr>Measurement of VWF FVIII binding (2N VWD identification)</vt:lpstr>
      <vt:lpstr>Measurement of VWF FVIII binding (2N VWD identification)</vt:lpstr>
      <vt:lpstr>Error rates in VWD ‘laboratory diagnosis’</vt:lpstr>
      <vt:lpstr>Error rates in VWD ‘laboratory diagnosis’</vt:lpstr>
      <vt:lpstr>VWF Laboratory assay limitations</vt:lpstr>
      <vt:lpstr>VWF Laboratory assay limitations</vt:lpstr>
      <vt:lpstr>What about VWF Multimer analysis?</vt:lpstr>
      <vt:lpstr>Multimer analysis – the good, bad &amp; the ugly</vt:lpstr>
      <vt:lpstr>What about VWF Multimer analysis?</vt:lpstr>
      <vt:lpstr>What about VWF Multimer analysis?</vt:lpstr>
      <vt:lpstr>Laboratory ‘Diagnosis’ of VWD</vt:lpstr>
      <vt:lpstr>Laboratory ‘Diagnosis’ of VWD – a summary</vt:lpstr>
      <vt:lpstr>VWD lab diagnosis – an algorithmic approach</vt:lpstr>
      <vt:lpstr>Acknowledgments</vt:lpstr>
    </vt:vector>
  </TitlesOfParts>
  <Company>NSW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session</dc:title>
  <dc:creator>Vicki Pitsiavas</dc:creator>
  <cp:lastModifiedBy>Emmanuel Favaloro</cp:lastModifiedBy>
  <cp:revision>145</cp:revision>
  <cp:lastPrinted>2016-04-04T04:16:19Z</cp:lastPrinted>
  <dcterms:created xsi:type="dcterms:W3CDTF">2017-07-07T04:24:28Z</dcterms:created>
  <dcterms:modified xsi:type="dcterms:W3CDTF">2017-10-23T01:58:22Z</dcterms:modified>
</cp:coreProperties>
</file>